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handoutMasterIdLst>
    <p:handoutMasterId r:id="rId49"/>
  </p:handoutMasterIdLst>
  <p:sldIdLst>
    <p:sldId id="316" r:id="rId5"/>
    <p:sldId id="270" r:id="rId6"/>
    <p:sldId id="317" r:id="rId7"/>
    <p:sldId id="344" r:id="rId8"/>
    <p:sldId id="327" r:id="rId9"/>
    <p:sldId id="328" r:id="rId10"/>
    <p:sldId id="355" r:id="rId11"/>
    <p:sldId id="318" r:id="rId12"/>
    <p:sldId id="354" r:id="rId13"/>
    <p:sldId id="319" r:id="rId14"/>
    <p:sldId id="320" r:id="rId15"/>
    <p:sldId id="353" r:id="rId16"/>
    <p:sldId id="322" r:id="rId17"/>
    <p:sldId id="282" r:id="rId18"/>
    <p:sldId id="345" r:id="rId19"/>
    <p:sldId id="352" r:id="rId20"/>
    <p:sldId id="347" r:id="rId21"/>
    <p:sldId id="284" r:id="rId22"/>
    <p:sldId id="358" r:id="rId23"/>
    <p:sldId id="359" r:id="rId24"/>
    <p:sldId id="364" r:id="rId25"/>
    <p:sldId id="363" r:id="rId26"/>
    <p:sldId id="362" r:id="rId27"/>
    <p:sldId id="361" r:id="rId28"/>
    <p:sldId id="336" r:id="rId29"/>
    <p:sldId id="337" r:id="rId30"/>
    <p:sldId id="312" r:id="rId31"/>
    <p:sldId id="323" r:id="rId32"/>
    <p:sldId id="335" r:id="rId33"/>
    <p:sldId id="324" r:id="rId34"/>
    <p:sldId id="332" r:id="rId35"/>
    <p:sldId id="325" r:id="rId36"/>
    <p:sldId id="330" r:id="rId37"/>
    <p:sldId id="338" r:id="rId38"/>
    <p:sldId id="334" r:id="rId39"/>
    <p:sldId id="342" r:id="rId40"/>
    <p:sldId id="339" r:id="rId41"/>
    <p:sldId id="340" r:id="rId42"/>
    <p:sldId id="351" r:id="rId43"/>
    <p:sldId id="350" r:id="rId44"/>
    <p:sldId id="326" r:id="rId45"/>
    <p:sldId id="348" r:id="rId46"/>
    <p:sldId id="349" r:id="rId47"/>
  </p:sldIdLst>
  <p:sldSz cx="9906000" cy="6858000" type="A4"/>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guide id="3"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35" autoAdjust="0"/>
    <p:restoredTop sz="99821" autoAdjust="0"/>
  </p:normalViewPr>
  <p:slideViewPr>
    <p:cSldViewPr>
      <p:cViewPr varScale="1">
        <p:scale>
          <a:sx n="74" d="100"/>
          <a:sy n="74" d="100"/>
        </p:scale>
        <p:origin x="1152" y="72"/>
      </p:cViewPr>
      <p:guideLst>
        <p:guide pos="3839"/>
        <p:guide orient="horz" pos="2160"/>
        <p:guide pos="3120"/>
      </p:guideLst>
    </p:cSldViewPr>
  </p:slideViewPr>
  <p:outlineViewPr>
    <p:cViewPr>
      <p:scale>
        <a:sx n="33" d="100"/>
        <a:sy n="33" d="100"/>
      </p:scale>
      <p:origin x="0" y="9480"/>
    </p:cViewPr>
  </p:outlineViewPr>
  <p:notesTextViewPr>
    <p:cViewPr>
      <p:scale>
        <a:sx n="1" d="1"/>
        <a:sy n="1" d="1"/>
      </p:scale>
      <p:origin x="0" y="0"/>
    </p:cViewPr>
  </p:notesTextViewPr>
  <p:sorterViewPr>
    <p:cViewPr>
      <p:scale>
        <a:sx n="66" d="100"/>
        <a:sy n="66" d="100"/>
      </p:scale>
      <p:origin x="0" y="1770"/>
    </p:cViewPr>
  </p:sorterViewPr>
  <p:notesViewPr>
    <p:cSldViewPr showGuides="1">
      <p:cViewPr varScale="1">
        <p:scale>
          <a:sx n="91" d="100"/>
          <a:sy n="91" d="100"/>
        </p:scale>
        <p:origin x="300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A0365C73-270C-4AFB-A124-BD2E4375252C}" type="datetime1">
              <a:rPr lang="ru-RU" smtClean="0"/>
              <a:pPr rtl="0"/>
              <a:t>03.07.2020</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98ED8CD-4E4C-49AC-BDC6-2963BA49E54F}" type="slidenum">
              <a:rPr lang="ru-RU" smtClean="0"/>
              <a:pPr rtl="0"/>
              <a:t>‹#›</a:t>
            </a:fld>
            <a:endParaRPr lang="ru-RU"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E49F85-3216-4596-B44B-827FE6DFDEFE}" type="datetime1">
              <a:rPr lang="ru-RU" smtClean="0"/>
              <a:pPr/>
              <a:t>03.07.2020</a:t>
            </a:fld>
            <a:endParaRPr lang="ru-RU" dirty="0"/>
          </a:p>
        </p:txBody>
      </p:sp>
      <p:sp>
        <p:nvSpPr>
          <p:cNvPr id="4" name="Образ слайда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u-RU" noProof="0" dirty="0" smtClean="0"/>
              <a:t>Образец текста</a:t>
            </a:r>
          </a:p>
          <a:p>
            <a:pPr lvl="1" rtl="0"/>
            <a:r>
              <a:rPr lang="ru-RU" noProof="0" dirty="0" smtClean="0"/>
              <a:t>Второй уровень</a:t>
            </a:r>
          </a:p>
          <a:p>
            <a:pPr lvl="2" rtl="0"/>
            <a:r>
              <a:rPr lang="ru-RU" noProof="0" dirty="0" smtClean="0"/>
              <a:t>Третий уровень</a:t>
            </a:r>
          </a:p>
          <a:p>
            <a:pPr lvl="3" rtl="0"/>
            <a:r>
              <a:rPr lang="ru-RU" noProof="0" dirty="0" smtClean="0"/>
              <a:t>Четвертый уровень</a:t>
            </a:r>
          </a:p>
          <a:p>
            <a:pPr lvl="4" rtl="0"/>
            <a:r>
              <a:rPr lang="ru-RU" noProof="0" dirty="0" smtClean="0"/>
              <a:t>Пятый уровень</a:t>
            </a:r>
            <a:endParaRPr lang="ru-RU" noProof="0"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5FB91549-43BF-425A-AF25-75262019208C}" type="slidenum">
              <a:rPr lang="ru-RU" noProof="0" smtClean="0"/>
              <a:pPr rtl="0"/>
              <a:t>‹#›</a:t>
            </a:fld>
            <a:endParaRPr lang="ru-RU" noProof="0"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2</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11</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12</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52500" y="685800"/>
            <a:ext cx="4953000" cy="3429000"/>
          </a:xfrm>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C417EB02-5F19-4877-B64A-96F1437EC73D}" type="slidenum">
              <a:rPr lang="uk-UA" smtClean="0"/>
              <a:pPr/>
              <a:t>13</a:t>
            </a:fld>
            <a:endParaRPr lang="uk-UA"/>
          </a:p>
        </p:txBody>
      </p:sp>
    </p:spTree>
    <p:extLst>
      <p:ext uri="{BB962C8B-B14F-4D97-AF65-F5344CB8AC3E}">
        <p14:creationId xmlns:p14="http://schemas.microsoft.com/office/powerpoint/2010/main" val="278429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14</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15</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16</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17</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18</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22</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23</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3</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24</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25</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26</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52500" y="685800"/>
            <a:ext cx="4953000" cy="3429000"/>
          </a:xfrm>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C417EB02-5F19-4877-B64A-96F1437EC73D}" type="slidenum">
              <a:rPr lang="uk-UA" smtClean="0"/>
              <a:pPr/>
              <a:t>41</a:t>
            </a:fld>
            <a:endParaRPr lang="uk-UA"/>
          </a:p>
        </p:txBody>
      </p:sp>
    </p:spTree>
    <p:extLst>
      <p:ext uri="{BB962C8B-B14F-4D97-AF65-F5344CB8AC3E}">
        <p14:creationId xmlns:p14="http://schemas.microsoft.com/office/powerpoint/2010/main" val="313371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52500" y="685800"/>
            <a:ext cx="4953000" cy="3429000"/>
          </a:xfrm>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10"/>
          </p:nvPr>
        </p:nvSpPr>
        <p:spPr/>
        <p:txBody>
          <a:bodyPr/>
          <a:lstStyle/>
          <a:p>
            <a:fld id="{C417EB02-5F19-4877-B64A-96F1437EC73D}" type="slidenum">
              <a:rPr lang="uk-UA" smtClean="0"/>
              <a:pPr/>
              <a:t>42</a:t>
            </a:fld>
            <a:endParaRPr lang="uk-UA"/>
          </a:p>
        </p:txBody>
      </p:sp>
    </p:spTree>
    <p:extLst>
      <p:ext uri="{BB962C8B-B14F-4D97-AF65-F5344CB8AC3E}">
        <p14:creationId xmlns:p14="http://schemas.microsoft.com/office/powerpoint/2010/main" val="3133715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43</a:t>
            </a:fld>
            <a:endParaRPr lang="ru-RU" dirty="0"/>
          </a:p>
        </p:txBody>
      </p:sp>
    </p:spTree>
    <p:extLst>
      <p:ext uri="{BB962C8B-B14F-4D97-AF65-F5344CB8AC3E}">
        <p14:creationId xmlns:p14="http://schemas.microsoft.com/office/powerpoint/2010/main" val="148369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4</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5</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6</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7</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8</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9</a:t>
            </a:fld>
            <a:endParaRPr lang="ru-RU" dirty="0"/>
          </a:p>
        </p:txBody>
      </p:sp>
    </p:spTree>
    <p:extLst>
      <p:ext uri="{BB962C8B-B14F-4D97-AF65-F5344CB8AC3E}">
        <p14:creationId xmlns:p14="http://schemas.microsoft.com/office/powerpoint/2010/main" val="214626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10"/>
          </p:nvPr>
        </p:nvSpPr>
        <p:spPr/>
        <p:txBody>
          <a:bodyPr/>
          <a:lstStyle/>
          <a:p>
            <a:pPr rtl="0"/>
            <a:fld id="{5FB91549-43BF-425A-AF25-75262019208C}" type="slidenum">
              <a:rPr lang="ru-RU" smtClean="0"/>
              <a:pPr rtl="0"/>
              <a:t>10</a:t>
            </a:fld>
            <a:endParaRPr lang="ru-RU" dirty="0"/>
          </a:p>
        </p:txBody>
      </p:sp>
    </p:spTree>
    <p:extLst>
      <p:ext uri="{BB962C8B-B14F-4D97-AF65-F5344CB8AC3E}">
        <p14:creationId xmlns:p14="http://schemas.microsoft.com/office/powerpoint/2010/main" val="214626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9"/>
            <a:ext cx="84201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rtl="0"/>
            <a:fld id="{57BB2B9E-2F8E-4635-AD7A-EB57B20F54A9}" type="datetime1">
              <a:rPr lang="ru-RU" noProof="0" smtClean="0"/>
              <a:pPr rtl="0"/>
              <a:t>03.07.2020</a:t>
            </a:fld>
            <a:endParaRPr lang="ru-RU" noProof="0" dirty="0"/>
          </a:p>
        </p:txBody>
      </p:sp>
      <p:sp>
        <p:nvSpPr>
          <p:cNvPr id="5" name="Нижний колонтитул 4"/>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rtl="0"/>
            <a:fld id="{7F1A66E2-1990-44F0-A7C2-CC10213F1703}" type="datetime1">
              <a:rPr lang="ru-RU" noProof="0" smtClean="0"/>
              <a:pPr rtl="0"/>
              <a:t>03.07.2020</a:t>
            </a:fld>
            <a:endParaRPr lang="ru-RU" noProof="0" dirty="0"/>
          </a:p>
        </p:txBody>
      </p:sp>
      <p:sp>
        <p:nvSpPr>
          <p:cNvPr id="5" name="Нижний колонтитул 4"/>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574081" y="274642"/>
            <a:ext cx="297008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60401" y="274642"/>
            <a:ext cx="8748581"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rtl="0"/>
            <a:fld id="{638DE717-09BD-42BB-B75A-8F22795CF2ED}" type="datetime1">
              <a:rPr lang="ru-RU" noProof="0" smtClean="0"/>
              <a:pPr rtl="0"/>
              <a:t>03.07.2020</a:t>
            </a:fld>
            <a:endParaRPr lang="ru-RU" noProof="0" dirty="0"/>
          </a:p>
        </p:txBody>
      </p:sp>
      <p:sp>
        <p:nvSpPr>
          <p:cNvPr id="5" name="Нижний колонтитул 4"/>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rtl="0"/>
            <a:fld id="{9CF8F67C-761A-45E5-AA93-3D403D994F41}" type="datetime1">
              <a:rPr lang="ru-RU" noProof="0" smtClean="0"/>
              <a:pPr rtl="0"/>
              <a:t>03.07.2020</a:t>
            </a:fld>
            <a:endParaRPr lang="ru-RU" noProof="0" dirty="0"/>
          </a:p>
        </p:txBody>
      </p:sp>
      <p:sp>
        <p:nvSpPr>
          <p:cNvPr id="5" name="Нижний колонтитул 4"/>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4"/>
            <a:ext cx="84201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rtl="0"/>
            <a:fld id="{498CE04B-C4AA-4634-A469-DA31FB2126F8}" type="datetime1">
              <a:rPr lang="ru-RU" noProof="0" smtClean="0"/>
              <a:pPr rtl="0"/>
              <a:t>03.07.2020</a:t>
            </a:fld>
            <a:endParaRPr lang="ru-RU" noProof="0" dirty="0"/>
          </a:p>
        </p:txBody>
      </p:sp>
      <p:sp>
        <p:nvSpPr>
          <p:cNvPr id="5" name="Нижний колонтитул 4"/>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6" name="Номер слайда 5"/>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60400" y="1600204"/>
            <a:ext cx="585933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84831" y="1600204"/>
            <a:ext cx="58593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rtl="0"/>
            <a:fld id="{7A96AAB4-9041-4283-9C58-E2992F4EDF30}" type="datetime1">
              <a:rPr lang="ru-RU" noProof="0" smtClean="0"/>
              <a:pPr rtl="0"/>
              <a:t>03.07.2020</a:t>
            </a:fld>
            <a:endParaRPr lang="ru-RU" noProof="0" dirty="0"/>
          </a:p>
        </p:txBody>
      </p:sp>
      <p:sp>
        <p:nvSpPr>
          <p:cNvPr id="6" name="Нижний колонтитул 5"/>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7" name="Номер слайда 6"/>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32110"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032110"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rtl="0"/>
            <a:fld id="{6040B2B5-3DEA-4EF6-B280-096F6A049D56}" type="datetime1">
              <a:rPr lang="ru-RU" noProof="0" smtClean="0"/>
              <a:pPr rtl="0"/>
              <a:t>03.07.2020</a:t>
            </a:fld>
            <a:endParaRPr lang="ru-RU" noProof="0" dirty="0"/>
          </a:p>
        </p:txBody>
      </p:sp>
      <p:sp>
        <p:nvSpPr>
          <p:cNvPr id="8" name="Нижний колонтитул 7"/>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9" name="Номер слайда 8"/>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rtl="0"/>
            <a:fld id="{6DFA4AE7-CA45-4434-9124-305263C51D79}" type="datetime1">
              <a:rPr lang="ru-RU" noProof="0" smtClean="0"/>
              <a:pPr rtl="0"/>
              <a:t>03.07.2020</a:t>
            </a:fld>
            <a:endParaRPr lang="ru-RU" noProof="0" dirty="0"/>
          </a:p>
        </p:txBody>
      </p:sp>
      <p:sp>
        <p:nvSpPr>
          <p:cNvPr id="4" name="Нижний колонтитул 3"/>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5" name="Номер слайда 4"/>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rtl="0"/>
            <a:fld id="{8DD7E9A2-4063-4261-BCB2-EAB5268EBFE5}" type="datetime1">
              <a:rPr lang="ru-RU" noProof="0" smtClean="0"/>
              <a:pPr rtl="0"/>
              <a:t>03.07.2020</a:t>
            </a:fld>
            <a:endParaRPr lang="ru-RU" noProof="0" dirty="0"/>
          </a:p>
        </p:txBody>
      </p:sp>
      <p:sp>
        <p:nvSpPr>
          <p:cNvPr id="3" name="Нижний колонтитул 2"/>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4" name="Номер слайда 3"/>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2" y="273050"/>
            <a:ext cx="3259005"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872971"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95302" y="1435103"/>
            <a:ext cx="325900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rtl="0"/>
            <a:fld id="{420FAC69-5014-475F-82BD-1103AEFFA16E}" type="datetime1">
              <a:rPr lang="ru-RU" noProof="0" smtClean="0"/>
              <a:pPr rtl="0"/>
              <a:t>03.07.2020</a:t>
            </a:fld>
            <a:endParaRPr lang="ru-RU" noProof="0" dirty="0"/>
          </a:p>
        </p:txBody>
      </p:sp>
      <p:sp>
        <p:nvSpPr>
          <p:cNvPr id="6" name="Нижний колонтитул 5"/>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7" name="Номер слайда 6"/>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6" y="4800600"/>
            <a:ext cx="59436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941646"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41646"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rtl="0"/>
            <a:fld id="{AD23C520-1842-421A-80A4-508A564B71AF}" type="datetime1">
              <a:rPr lang="ru-RU" noProof="0" smtClean="0"/>
              <a:pPr rtl="0"/>
              <a:t>03.07.2020</a:t>
            </a:fld>
            <a:endParaRPr lang="ru-RU" noProof="0" dirty="0"/>
          </a:p>
        </p:txBody>
      </p:sp>
      <p:sp>
        <p:nvSpPr>
          <p:cNvPr id="6" name="Нижний колонтитул 5"/>
          <p:cNvSpPr>
            <a:spLocks noGrp="1"/>
          </p:cNvSpPr>
          <p:nvPr>
            <p:ph type="ftr" sz="quarter" idx="11"/>
          </p:nvPr>
        </p:nvSpPr>
        <p:spPr/>
        <p:txBody>
          <a:bodyPr/>
          <a:lstStyle/>
          <a:p>
            <a:pPr rtl="0"/>
            <a:r>
              <a:rPr lang="ru-RU" noProof="0" smtClean="0"/>
              <a:t>Добавить нижний колонтитул</a:t>
            </a:r>
            <a:endParaRPr lang="ru-RU" noProof="0" dirty="0"/>
          </a:p>
        </p:txBody>
      </p:sp>
      <p:sp>
        <p:nvSpPr>
          <p:cNvPr id="7" name="Номер слайда 6"/>
          <p:cNvSpPr>
            <a:spLocks noGrp="1"/>
          </p:cNvSpPr>
          <p:nvPr>
            <p:ph type="sldNum" sz="quarter" idx="12"/>
          </p:nvPr>
        </p:nvSpPr>
        <p:spPr/>
        <p:txBody>
          <a:bodyPr/>
          <a:lstStyle/>
          <a:p>
            <a:pPr rtl="0"/>
            <a:fld id="{A3F31473-23EB-4724-8B59-FE6D21D89FA4}" type="slidenum">
              <a:rPr lang="ru-RU" noProof="0" smtClean="0"/>
              <a:pPr rtl="0"/>
              <a:t>‹#›</a:t>
            </a:fld>
            <a:endParaRPr lang="ru-RU" noProof="0" dirty="0"/>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95300" y="1600204"/>
            <a:ext cx="89154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95300" y="6356354"/>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1198891-7FB9-4FBF-9D7B-40E7D17D343C}" type="datetime1">
              <a:rPr lang="ru-RU" noProof="0" smtClean="0"/>
              <a:pPr rtl="0"/>
              <a:t>03.07.2020</a:t>
            </a:fld>
            <a:endParaRPr lang="ru-RU" noProof="0" dirty="0"/>
          </a:p>
        </p:txBody>
      </p:sp>
      <p:sp>
        <p:nvSpPr>
          <p:cNvPr id="5" name="Нижний колонтитул 4"/>
          <p:cNvSpPr>
            <a:spLocks noGrp="1"/>
          </p:cNvSpPr>
          <p:nvPr>
            <p:ph type="ftr" sz="quarter" idx="3"/>
          </p:nvPr>
        </p:nvSpPr>
        <p:spPr>
          <a:xfrm>
            <a:off x="3384550" y="6356354"/>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ru-RU" noProof="0" smtClean="0"/>
              <a:t>Добавить нижний колонтитул</a:t>
            </a:r>
            <a:endParaRPr lang="ru-RU" noProof="0" dirty="0"/>
          </a:p>
        </p:txBody>
      </p:sp>
      <p:sp>
        <p:nvSpPr>
          <p:cNvPr id="6" name="Номер слайда 5"/>
          <p:cNvSpPr>
            <a:spLocks noGrp="1"/>
          </p:cNvSpPr>
          <p:nvPr>
            <p:ph type="sldNum" sz="quarter" idx="4"/>
          </p:nvPr>
        </p:nvSpPr>
        <p:spPr>
          <a:xfrm>
            <a:off x="7099301" y="6356354"/>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A3F31473-23EB-4724-8B59-FE6D21D89FA4}" type="slidenum">
              <a:rPr lang="ru-RU" noProof="0" smtClean="0"/>
              <a:pPr rtl="0"/>
              <a:t>‹#›</a:t>
            </a:fld>
            <a:endParaRPr lang="ru-RU" noProof="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hyperlink" Target="mailto:zhana.consulting@mail.ru"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5715016"/>
            <a:ext cx="8916562" cy="500066"/>
          </a:xfrm>
        </p:spPr>
        <p:txBody>
          <a:bodyPr>
            <a:normAutofit fontScale="90000"/>
          </a:bodyPr>
          <a:lstStyle/>
          <a:p>
            <a:r>
              <a:rPr lang="en-US" sz="2800" b="1" dirty="0" smtClean="0">
                <a:latin typeface="Times New Roman" pitchFamily="18" charset="0"/>
                <a:cs typeface="Times New Roman" pitchFamily="18" charset="0"/>
              </a:rPr>
              <a:t> Zhana Consulting LTD</a:t>
            </a:r>
            <a:r>
              <a:rPr lang="ru-RU" sz="28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Limited Liability Company</a:t>
            </a:r>
            <a:r>
              <a:rPr lang="ru-RU" sz="2400" b="1" dirty="0" smtClean="0">
                <a:solidFill>
                  <a:srgbClr val="002060"/>
                </a:solidFill>
                <a:latin typeface="Times New Roman" pitchFamily="18" charset="0"/>
                <a:cs typeface="Times New Roman" pitchFamily="18" charset="0"/>
              </a:rPr>
              <a:t> </a:t>
            </a:r>
            <a:endParaRPr lang="ru-RU" sz="2600" b="1" dirty="0">
              <a:solidFill>
                <a:srgbClr val="002060"/>
              </a:solidFill>
              <a:latin typeface="Times New Roman" pitchFamily="18" charset="0"/>
              <a:cs typeface="Times New Roman" pitchFamily="18" charset="0"/>
            </a:endParaRPr>
          </a:p>
        </p:txBody>
      </p:sp>
      <p:pic>
        <p:nvPicPr>
          <p:cNvPr id="6" name="Содержимое 5" descr="WhatsApp Image 2017-08-17 at 14.52.44.jpeg"/>
          <p:cNvPicPr>
            <a:picLocks noGrp="1" noChangeAspect="1"/>
          </p:cNvPicPr>
          <p:nvPr isPhoto="1">
            <p:ph idx="1"/>
          </p:nvPr>
        </p:nvPicPr>
        <p:blipFill>
          <a:blip r:embed="rId2" cstate="print">
            <a:lum/>
          </a:blip>
          <a:stretch>
            <a:fillRect/>
          </a:stretch>
        </p:blipFill>
        <p:spPr>
          <a:xfrm>
            <a:off x="134144" y="642918"/>
            <a:ext cx="2902925" cy="3786214"/>
          </a:xfrm>
          <a:prstGeom prst="round2SameRect">
            <a:avLst/>
          </a:prstGeom>
          <a:noFill/>
          <a:ln>
            <a:noFill/>
          </a:ln>
        </p:spPr>
      </p:pic>
      <p:pic>
        <p:nvPicPr>
          <p:cNvPr id="3074" name="Picture 2" descr="C:\Users\User\Desktop\презентация\Новая папка\P1030137.JPG"/>
          <p:cNvPicPr>
            <a:picLocks noChangeAspect="1" noChangeArrowheads="1"/>
          </p:cNvPicPr>
          <p:nvPr/>
        </p:nvPicPr>
        <p:blipFill>
          <a:blip r:embed="rId3" cstate="print"/>
          <a:srcRect/>
          <a:stretch>
            <a:fillRect/>
          </a:stretch>
        </p:blipFill>
        <p:spPr bwMode="auto">
          <a:xfrm>
            <a:off x="6578638" y="571480"/>
            <a:ext cx="3153187" cy="3786214"/>
          </a:xfrm>
          <a:prstGeom prst="round2SameRect">
            <a:avLst/>
          </a:prstGeom>
          <a:noFill/>
        </p:spPr>
      </p:pic>
      <p:pic>
        <p:nvPicPr>
          <p:cNvPr id="3075" name="Picture 3" descr="C:\Users\User\Desktop\презентация\ФОТО АКСАЙ\IMG-20170822-WA0013.jpg"/>
          <p:cNvPicPr>
            <a:picLocks noChangeAspect="1" noChangeArrowheads="1"/>
          </p:cNvPicPr>
          <p:nvPr/>
        </p:nvPicPr>
        <p:blipFill>
          <a:blip r:embed="rId4"/>
          <a:srcRect/>
          <a:stretch>
            <a:fillRect/>
          </a:stretch>
        </p:blipFill>
        <p:spPr bwMode="auto">
          <a:xfrm>
            <a:off x="3211245" y="571480"/>
            <a:ext cx="3193216" cy="4929222"/>
          </a:xfrm>
          <a:prstGeom prst="round2DiagRect">
            <a:avLst/>
          </a:prstGeom>
          <a:noFill/>
        </p:spPr>
      </p:pic>
      <p:sp>
        <p:nvSpPr>
          <p:cNvPr id="7"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кутник 29"/>
          <p:cNvSpPr/>
          <p:nvPr/>
        </p:nvSpPr>
        <p:spPr>
          <a:xfrm>
            <a:off x="134144" y="4429133"/>
            <a:ext cx="2902925" cy="45719"/>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кутник 29"/>
          <p:cNvSpPr/>
          <p:nvPr/>
        </p:nvSpPr>
        <p:spPr>
          <a:xfrm>
            <a:off x="6578638" y="4357694"/>
            <a:ext cx="3193217" cy="71438"/>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447653"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41300" dirty="0" smtClean="0">
                <a:solidFill>
                  <a:schemeClr val="tx2">
                    <a:lumMod val="50000"/>
                  </a:schemeClr>
                </a:solidFill>
                <a:latin typeface="Segoe UI Light" pitchFamily="34" charset="0"/>
              </a:rPr>
              <a:t/>
            </a:r>
            <a:br>
              <a:rPr lang="ru-RU" sz="413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 Zhana Consulting LTD LLP</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2583738"/>
          </a:xfrm>
        </p:spPr>
        <p:txBody>
          <a:bodyPr rtlCol="0">
            <a:normAutofit fontScale="92500" lnSpcReduction="20000"/>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endParaRPr lang="ru-RU"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36" y="1857364"/>
            <a:ext cx="6671704" cy="214314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 сполучна лінія 6"/>
          <p:cNvCxnSpPr/>
          <p:nvPr/>
        </p:nvCxnSpPr>
        <p:spPr>
          <a:xfrm rot="16200000" flipH="1">
            <a:off x="5033398" y="705396"/>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482495" y="1928803"/>
            <a:ext cx="3599627" cy="430887"/>
          </a:xfrm>
          <a:prstGeom prst="rect">
            <a:avLst/>
          </a:prstGeom>
        </p:spPr>
        <p:txBody>
          <a:bodyPr wrap="square">
            <a:spAutoFit/>
          </a:bodyPr>
          <a:lstStyle/>
          <a:p>
            <a:r>
              <a:rPr lang="en-US" sz="2200" dirty="0" smtClean="0">
                <a:solidFill>
                  <a:schemeClr val="tx2">
                    <a:lumMod val="50000"/>
                  </a:schemeClr>
                </a:solidFill>
                <a:latin typeface="Segoe UI" pitchFamily="34" charset="0"/>
                <a:ea typeface="Segoe UI" pitchFamily="34" charset="0"/>
                <a:cs typeface="Segoe UI" pitchFamily="34" charset="0"/>
              </a:rPr>
              <a:t>30 qualified specialists</a:t>
            </a:r>
            <a:endParaRPr lang="ru-RU" sz="2200" dirty="0">
              <a:solidFill>
                <a:schemeClr val="tx2">
                  <a:lumMod val="50000"/>
                </a:schemeClr>
              </a:solidFill>
              <a:latin typeface="Segoe UI" pitchFamily="34" charset="0"/>
              <a:ea typeface="Segoe UI" pitchFamily="34" charset="0"/>
              <a:cs typeface="Segoe UI" pitchFamily="34" charset="0"/>
            </a:endParaRPr>
          </a:p>
        </p:txBody>
      </p:sp>
      <p:sp>
        <p:nvSpPr>
          <p:cNvPr id="17" name="Прямоугольник 16"/>
          <p:cNvSpPr/>
          <p:nvPr/>
        </p:nvSpPr>
        <p:spPr>
          <a:xfrm>
            <a:off x="380968" y="2285992"/>
            <a:ext cx="6604079" cy="1708160"/>
          </a:xfrm>
          <a:prstGeom prst="rect">
            <a:avLst/>
          </a:prstGeom>
        </p:spPr>
        <p:txBody>
          <a:bodyPr wrap="square">
            <a:spAutoFit/>
          </a:bodyPr>
          <a:lstStyle/>
          <a:p>
            <a:pPr algn="just"/>
            <a:r>
              <a:rPr lang="en-US" sz="1750" dirty="0" smtClean="0">
                <a:latin typeface="Segoe UI" pitchFamily="34" charset="0"/>
                <a:ea typeface="Segoe UI" pitchFamily="34" charset="0"/>
                <a:cs typeface="Segoe UI" pitchFamily="34" charset="0"/>
              </a:rPr>
              <a:t>The priority of our company's work is a highly </a:t>
            </a:r>
          </a:p>
          <a:p>
            <a:pPr algn="just"/>
            <a:r>
              <a:rPr lang="en-US" sz="1750" dirty="0" smtClean="0">
                <a:latin typeface="Segoe UI" pitchFamily="34" charset="0"/>
                <a:ea typeface="Segoe UI" pitchFamily="34" charset="0"/>
                <a:cs typeface="Segoe UI" pitchFamily="34" charset="0"/>
              </a:rPr>
              <a:t>professional attitude, supported by knowledge and</a:t>
            </a:r>
          </a:p>
          <a:p>
            <a:pPr algn="just"/>
            <a:r>
              <a:rPr lang="en-US" sz="1750" dirty="0" smtClean="0">
                <a:latin typeface="Segoe UI" pitchFamily="34" charset="0"/>
                <a:ea typeface="Segoe UI" pitchFamily="34" charset="0"/>
                <a:cs typeface="Segoe UI" pitchFamily="34" charset="0"/>
              </a:rPr>
              <a:t>big experience of employees in different regions, with different climatic conditions, strict labor discipline, strict compliance with the requirements of normative and technical and design documentation.</a:t>
            </a:r>
            <a:endParaRPr lang="ru-RU" sz="1750" dirty="0">
              <a:latin typeface="Segoe UI" pitchFamily="34" charset="0"/>
              <a:ea typeface="Segoe UI" pitchFamily="34" charset="0"/>
              <a:cs typeface="Segoe UI" pitchFamily="34" charset="0"/>
            </a:endParaRPr>
          </a:p>
        </p:txBody>
      </p:sp>
      <p:pic>
        <p:nvPicPr>
          <p:cNvPr id="1028" name="Picture 4" descr="C:\Users\User\Desktop\презентация\ФОТО АКСАЙ\IMG-20170821-WA0016.jpg"/>
          <p:cNvPicPr>
            <a:picLocks noChangeAspect="1" noChangeArrowheads="1"/>
          </p:cNvPicPr>
          <p:nvPr/>
        </p:nvPicPr>
        <p:blipFill>
          <a:blip r:embed="rId4"/>
          <a:srcRect/>
          <a:stretch>
            <a:fillRect/>
          </a:stretch>
        </p:blipFill>
        <p:spPr bwMode="auto">
          <a:xfrm>
            <a:off x="6636696" y="4071942"/>
            <a:ext cx="3135160" cy="2571768"/>
          </a:xfrm>
          <a:prstGeom prst="round2DiagRect">
            <a:avLst/>
          </a:prstGeom>
          <a:noFill/>
        </p:spPr>
      </p:pic>
      <p:pic>
        <p:nvPicPr>
          <p:cNvPr id="2" name="Picture 2" descr="C:\Users\User\Desktop\презентация\ФОТО АКСАЙ\IMG-20170822-WA0006.jpg"/>
          <p:cNvPicPr>
            <a:picLocks noChangeAspect="1" noChangeArrowheads="1"/>
          </p:cNvPicPr>
          <p:nvPr/>
        </p:nvPicPr>
        <p:blipFill>
          <a:blip r:embed="rId5" cstate="print"/>
          <a:srcRect/>
          <a:stretch>
            <a:fillRect/>
          </a:stretch>
        </p:blipFill>
        <p:spPr bwMode="auto">
          <a:xfrm>
            <a:off x="3559596" y="4071942"/>
            <a:ext cx="2902925" cy="2571768"/>
          </a:xfrm>
          <a:prstGeom prst="round2DiagRect">
            <a:avLst/>
          </a:prstGeom>
          <a:noFill/>
        </p:spPr>
      </p:pic>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122" name="Picture 2" descr="C:\Users\User\Desktop\презентация\14.09.2017\SAM_6062.JPG"/>
          <p:cNvPicPr>
            <a:picLocks noChangeAspect="1" noChangeArrowheads="1"/>
          </p:cNvPicPr>
          <p:nvPr/>
        </p:nvPicPr>
        <p:blipFill>
          <a:blip r:embed="rId6" cstate="print"/>
          <a:srcRect l="29808" r="14423" b="10416"/>
          <a:stretch>
            <a:fillRect/>
          </a:stretch>
        </p:blipFill>
        <p:spPr bwMode="auto">
          <a:xfrm>
            <a:off x="7043106" y="214290"/>
            <a:ext cx="2728749" cy="3714776"/>
          </a:xfrm>
          <a:prstGeom prst="round2DiagRect">
            <a:avLst/>
          </a:prstGeom>
          <a:noFill/>
        </p:spPr>
      </p:pic>
      <p:sp>
        <p:nvSpPr>
          <p:cNvPr id="18" name="Прямокутник 29"/>
          <p:cNvSpPr/>
          <p:nvPr/>
        </p:nvSpPr>
        <p:spPr>
          <a:xfrm flipV="1">
            <a:off x="7043105" y="3929066"/>
            <a:ext cx="2670691" cy="71438"/>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123" name="Picture 3" descr="C:\Users\User\Desktop\презентация\ФОТО АКСАЙ\IMG-20170914-WA0002.jpg"/>
          <p:cNvPicPr>
            <a:picLocks noChangeAspect="1" noChangeArrowheads="1"/>
          </p:cNvPicPr>
          <p:nvPr/>
        </p:nvPicPr>
        <p:blipFill>
          <a:blip r:embed="rId7"/>
          <a:srcRect/>
          <a:stretch>
            <a:fillRect/>
          </a:stretch>
        </p:blipFill>
        <p:spPr bwMode="auto">
          <a:xfrm>
            <a:off x="482495" y="4143380"/>
            <a:ext cx="2902925" cy="2500330"/>
          </a:xfrm>
          <a:prstGeom prst="round2Diag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User\Desktop\KZ_West_Kazakhstan_Region_Outline.svg.png"/>
          <p:cNvPicPr>
            <a:picLocks noChangeAspect="1" noChangeArrowheads="1"/>
          </p:cNvPicPr>
          <p:nvPr/>
        </p:nvPicPr>
        <p:blipFill>
          <a:blip r:embed="rId3"/>
          <a:srcRect/>
          <a:stretch>
            <a:fillRect/>
          </a:stretch>
        </p:blipFill>
        <p:spPr bwMode="auto">
          <a:xfrm>
            <a:off x="0" y="2428868"/>
            <a:ext cx="9906000" cy="4214842"/>
          </a:xfrm>
          <a:prstGeom prst="rect">
            <a:avLst/>
          </a:prstGeom>
          <a:noFill/>
        </p:spPr>
      </p:pic>
      <p:sp>
        <p:nvSpPr>
          <p:cNvPr id="13" name="Заголовок 12"/>
          <p:cNvSpPr>
            <a:spLocks noGrp="1"/>
          </p:cNvSpPr>
          <p:nvPr>
            <p:ph type="title"/>
          </p:nvPr>
        </p:nvSpPr>
        <p:spPr>
          <a:xfrm>
            <a:off x="505346" y="260648"/>
            <a:ext cx="4661967"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85700" dirty="0" smtClean="0">
                <a:solidFill>
                  <a:schemeClr val="tx2">
                    <a:lumMod val="50000"/>
                  </a:schemeClr>
                </a:solidFill>
                <a:latin typeface="Segoe UI Light" pitchFamily="34" charset="0"/>
              </a:rPr>
              <a:t/>
            </a:r>
            <a:br>
              <a:rPr lang="ru-RU" sz="857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 Zhana Consulting LTD LLP</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424437" y="192880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endParaRPr lang="ru-RU" sz="2200" dirty="0" smtClean="0">
              <a:solidFill>
                <a:schemeClr val="tx1">
                  <a:lumMod val="95000"/>
                  <a:lumOff val="5000"/>
                </a:schemeClr>
              </a:solidFill>
              <a:latin typeface="Segoe UI" pitchFamily="34" charset="0"/>
              <a:ea typeface="Segoe UI" pitchFamily="34" charset="0"/>
              <a:cs typeface="Segoe UI" pitchFamily="34" charset="0"/>
            </a:endParaRPr>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Picture 5" descr="D:\Work\AMSTERDAM\GSA\Sors_PP\3\Plashka_3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436" y="1785926"/>
            <a:ext cx="6028762" cy="5715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 сполучна лінія 6"/>
          <p:cNvCxnSpPr/>
          <p:nvPr/>
        </p:nvCxnSpPr>
        <p:spPr>
          <a:xfrm rot="16200000" flipH="1">
            <a:off x="5319150"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482495" y="1857364"/>
            <a:ext cx="5970703" cy="400110"/>
          </a:xfrm>
          <a:prstGeom prst="rect">
            <a:avLst/>
          </a:prstGeom>
        </p:spPr>
        <p:txBody>
          <a:bodyPr wrap="square">
            <a:spAutoFit/>
          </a:bodyPr>
          <a:lstStyle/>
          <a:p>
            <a:r>
              <a:rPr lang="en-US" sz="2000" dirty="0" smtClean="0">
                <a:solidFill>
                  <a:schemeClr val="tx2">
                    <a:lumMod val="50000"/>
                  </a:schemeClr>
                </a:solidFill>
                <a:latin typeface="Segoe UI" pitchFamily="34" charset="0"/>
                <a:ea typeface="Segoe UI" pitchFamily="34" charset="0"/>
                <a:cs typeface="Segoe UI" pitchFamily="34" charset="0"/>
              </a:rPr>
              <a:t>More than 100 successfully implemented projects</a:t>
            </a:r>
            <a:endParaRPr lang="ru-RU" sz="2000" dirty="0">
              <a:solidFill>
                <a:schemeClr val="tx2">
                  <a:lumMod val="50000"/>
                </a:schemeClr>
              </a:solidFill>
              <a:latin typeface="Segoe UI" pitchFamily="34" charset="0"/>
              <a:ea typeface="Segoe UI" pitchFamily="34" charset="0"/>
              <a:cs typeface="Segoe UI" pitchFamily="34" charset="0"/>
            </a:endParaRPr>
          </a:p>
        </p:txBody>
      </p:sp>
      <p:sp>
        <p:nvSpPr>
          <p:cNvPr id="24" name="Прямоугольник 23"/>
          <p:cNvSpPr/>
          <p:nvPr/>
        </p:nvSpPr>
        <p:spPr>
          <a:xfrm>
            <a:off x="4553151" y="3857628"/>
            <a:ext cx="799698" cy="369332"/>
          </a:xfrm>
          <a:prstGeom prst="rect">
            <a:avLst/>
          </a:prstGeom>
        </p:spPr>
        <p:txBody>
          <a:bodyPr wrap="square">
            <a:spAutoFit/>
          </a:bodyPr>
          <a:lstStyle/>
          <a:p>
            <a:pPr>
              <a:buNone/>
            </a:pPr>
            <a:r>
              <a:rPr lang="en-US" dirty="0" smtClean="0">
                <a:latin typeface="Times New Roman" pitchFamily="18" charset="0"/>
                <a:cs typeface="Times New Roman" pitchFamily="18" charset="0"/>
              </a:rPr>
              <a:t>Uralsk</a:t>
            </a:r>
            <a:endParaRPr lang="ru-RU" dirty="0" smtClean="0">
              <a:latin typeface="Times New Roman" pitchFamily="18" charset="0"/>
              <a:cs typeface="Times New Roman" pitchFamily="18" charset="0"/>
            </a:endParaRPr>
          </a:p>
        </p:txBody>
      </p:sp>
      <p:sp>
        <p:nvSpPr>
          <p:cNvPr id="26" name="Прямоугольник 25"/>
          <p:cNvSpPr/>
          <p:nvPr/>
        </p:nvSpPr>
        <p:spPr>
          <a:xfrm>
            <a:off x="3733771" y="6357958"/>
            <a:ext cx="1045053" cy="369332"/>
          </a:xfrm>
          <a:prstGeom prst="rect">
            <a:avLst/>
          </a:prstGeom>
        </p:spPr>
        <p:txBody>
          <a:bodyPr wrap="square">
            <a:spAutoFit/>
          </a:bodyPr>
          <a:lstStyle/>
          <a:p>
            <a:pPr>
              <a:buNone/>
            </a:pPr>
            <a:r>
              <a:rPr lang="en-US" dirty="0" err="1" smtClean="0">
                <a:latin typeface="Times New Roman" pitchFamily="18" charset="0"/>
                <a:cs typeface="Times New Roman" pitchFamily="18" charset="0"/>
              </a:rPr>
              <a:t>Atyrau</a:t>
            </a:r>
            <a:endParaRPr lang="ru-RU" dirty="0" smtClean="0">
              <a:latin typeface="Times New Roman" pitchFamily="18" charset="0"/>
              <a:cs typeface="Times New Roman" pitchFamily="18" charset="0"/>
            </a:endParaRPr>
          </a:p>
        </p:txBody>
      </p:sp>
      <p:sp>
        <p:nvSpPr>
          <p:cNvPr id="27" name="Прямоугольник 26"/>
          <p:cNvSpPr/>
          <p:nvPr/>
        </p:nvSpPr>
        <p:spPr>
          <a:xfrm>
            <a:off x="8262334" y="3143248"/>
            <a:ext cx="1045053" cy="369332"/>
          </a:xfrm>
          <a:prstGeom prst="rect">
            <a:avLst/>
          </a:prstGeom>
        </p:spPr>
        <p:txBody>
          <a:bodyPr wrap="square">
            <a:spAutoFit/>
          </a:bodyPr>
          <a:lstStyle/>
          <a:p>
            <a:pPr>
              <a:buNone/>
            </a:pPr>
            <a:r>
              <a:rPr lang="ru-RU" dirty="0" smtClean="0">
                <a:latin typeface="Times New Roman" pitchFamily="18" charset="0"/>
                <a:cs typeface="Times New Roman" pitchFamily="18" charset="0"/>
              </a:rPr>
              <a:t>А</a:t>
            </a:r>
            <a:r>
              <a:rPr lang="en-US" dirty="0" err="1" smtClean="0">
                <a:latin typeface="Times New Roman" pitchFamily="18" charset="0"/>
                <a:cs typeface="Times New Roman" pitchFamily="18" charset="0"/>
              </a:rPr>
              <a:t>ksai</a:t>
            </a:r>
            <a:endParaRPr lang="ru-RU" dirty="0" smtClean="0">
              <a:latin typeface="Times New Roman" pitchFamily="18" charset="0"/>
              <a:cs typeface="Times New Roman" pitchFamily="18" charset="0"/>
            </a:endParaRPr>
          </a:p>
        </p:txBody>
      </p:sp>
      <p:sp>
        <p:nvSpPr>
          <p:cNvPr id="28" name="Прямоугольник 27"/>
          <p:cNvSpPr/>
          <p:nvPr/>
        </p:nvSpPr>
        <p:spPr>
          <a:xfrm>
            <a:off x="6752813" y="2857496"/>
            <a:ext cx="1161169" cy="369332"/>
          </a:xfrm>
          <a:prstGeom prst="rect">
            <a:avLst/>
          </a:prstGeom>
        </p:spPr>
        <p:txBody>
          <a:bodyPr wrap="square">
            <a:spAutoFit/>
          </a:bodyPr>
          <a:lstStyle/>
          <a:p>
            <a:r>
              <a:rPr lang="en-US" dirty="0" err="1" smtClean="0">
                <a:latin typeface="Times New Roman" pitchFamily="18" charset="0"/>
                <a:cs typeface="Times New Roman" pitchFamily="18" charset="0"/>
              </a:rPr>
              <a:t>Chinarevo</a:t>
            </a:r>
            <a:endParaRPr lang="ru-RU" dirty="0"/>
          </a:p>
        </p:txBody>
      </p:sp>
      <p:sp>
        <p:nvSpPr>
          <p:cNvPr id="29" name="Прямоугольник 28"/>
          <p:cNvSpPr/>
          <p:nvPr/>
        </p:nvSpPr>
        <p:spPr>
          <a:xfrm>
            <a:off x="4953000" y="4643446"/>
            <a:ext cx="1143008" cy="369332"/>
          </a:xfrm>
          <a:prstGeom prst="rect">
            <a:avLst/>
          </a:prstGeom>
        </p:spPr>
        <p:txBody>
          <a:bodyPr wrap="square">
            <a:spAutoFit/>
          </a:bodyPr>
          <a:lstStyle/>
          <a:p>
            <a:pPr>
              <a:buNone/>
            </a:pPr>
            <a:r>
              <a:rPr lang="en-US" dirty="0" err="1" smtClean="0">
                <a:latin typeface="Times New Roman" pitchFamily="18" charset="0"/>
                <a:cs typeface="Times New Roman" pitchFamily="18" charset="0"/>
              </a:rPr>
              <a:t>Chapaevo</a:t>
            </a:r>
            <a:endParaRPr lang="ru-RU" dirty="0" smtClean="0">
              <a:latin typeface="Times New Roman" pitchFamily="18" charset="0"/>
              <a:cs typeface="Times New Roman" pitchFamily="18" charset="0"/>
            </a:endParaRPr>
          </a:p>
        </p:txBody>
      </p:sp>
      <p:sp>
        <p:nvSpPr>
          <p:cNvPr id="30" name="Прямоугольник 29"/>
          <p:cNvSpPr/>
          <p:nvPr/>
        </p:nvSpPr>
        <p:spPr>
          <a:xfrm>
            <a:off x="4024064" y="3500438"/>
            <a:ext cx="1429002" cy="369332"/>
          </a:xfrm>
          <a:prstGeom prst="rect">
            <a:avLst/>
          </a:prstGeom>
        </p:spPr>
        <p:txBody>
          <a:bodyPr wrap="square">
            <a:spAutoFit/>
          </a:bodyPr>
          <a:lstStyle/>
          <a:p>
            <a:r>
              <a:rPr lang="en-US" dirty="0" err="1" smtClean="0">
                <a:latin typeface="Times New Roman" pitchFamily="18" charset="0"/>
                <a:cs typeface="Times New Roman" pitchFamily="18" charset="0"/>
              </a:rPr>
              <a:t>Peremetnoye</a:t>
            </a:r>
            <a:endParaRPr lang="ru-RU" dirty="0"/>
          </a:p>
        </p:txBody>
      </p:sp>
      <p:sp>
        <p:nvSpPr>
          <p:cNvPr id="31" name="Прямоугольник 30"/>
          <p:cNvSpPr/>
          <p:nvPr/>
        </p:nvSpPr>
        <p:spPr>
          <a:xfrm>
            <a:off x="5243292" y="3643314"/>
            <a:ext cx="1424220" cy="369332"/>
          </a:xfrm>
          <a:prstGeom prst="rect">
            <a:avLst/>
          </a:prstGeom>
        </p:spPr>
        <p:txBody>
          <a:bodyPr wrap="square">
            <a:spAutoFit/>
          </a:bodyPr>
          <a:lstStyle/>
          <a:p>
            <a:r>
              <a:rPr lang="en-US" dirty="0" err="1" smtClean="0">
                <a:latin typeface="Times New Roman" pitchFamily="18" charset="0"/>
                <a:cs typeface="Times New Roman" pitchFamily="18" charset="0"/>
              </a:rPr>
              <a:t>Podstepnoe</a:t>
            </a:r>
            <a:endParaRPr lang="ru-RU" dirty="0"/>
          </a:p>
        </p:txBody>
      </p:sp>
      <p:sp>
        <p:nvSpPr>
          <p:cNvPr id="32" name="Прямоугольник 31"/>
          <p:cNvSpPr/>
          <p:nvPr/>
        </p:nvSpPr>
        <p:spPr>
          <a:xfrm>
            <a:off x="6868930" y="4429132"/>
            <a:ext cx="1227342" cy="369332"/>
          </a:xfrm>
          <a:prstGeom prst="rect">
            <a:avLst/>
          </a:prstGeom>
        </p:spPr>
        <p:txBody>
          <a:bodyPr wrap="square">
            <a:spAutoFit/>
          </a:bodyPr>
          <a:lstStyle/>
          <a:p>
            <a:r>
              <a:rPr lang="en-US" dirty="0" err="1" smtClean="0">
                <a:latin typeface="Times New Roman" pitchFamily="18" charset="0"/>
                <a:cs typeface="Times New Roman" pitchFamily="18" charset="0"/>
              </a:rPr>
              <a:t>Zhympity</a:t>
            </a:r>
            <a:endParaRPr lang="ru-RU" dirty="0"/>
          </a:p>
        </p:txBody>
      </p:sp>
      <p:sp>
        <p:nvSpPr>
          <p:cNvPr id="33" name="Прямоугольник 32"/>
          <p:cNvSpPr/>
          <p:nvPr/>
        </p:nvSpPr>
        <p:spPr>
          <a:xfrm>
            <a:off x="7507573" y="5286388"/>
            <a:ext cx="1277287" cy="369332"/>
          </a:xfrm>
          <a:prstGeom prst="rect">
            <a:avLst/>
          </a:prstGeom>
        </p:spPr>
        <p:txBody>
          <a:bodyPr wrap="square">
            <a:spAutoFit/>
          </a:bodyPr>
          <a:lstStyle/>
          <a:p>
            <a:pPr>
              <a:buNone/>
            </a:pPr>
            <a:r>
              <a:rPr lang="en-US" dirty="0" err="1" smtClean="0">
                <a:latin typeface="Times New Roman" pitchFamily="18" charset="0"/>
                <a:cs typeface="Times New Roman" pitchFamily="18" charset="0"/>
              </a:rPr>
              <a:t>Karatobe</a:t>
            </a:r>
            <a:endParaRPr lang="ru-RU" dirty="0" smtClean="0">
              <a:latin typeface="Times New Roman" pitchFamily="18" charset="0"/>
              <a:cs typeface="Times New Roman" pitchFamily="18" charset="0"/>
            </a:endParaRPr>
          </a:p>
        </p:txBody>
      </p:sp>
      <p:sp>
        <p:nvSpPr>
          <p:cNvPr id="34" name="Прямоугольник 33"/>
          <p:cNvSpPr/>
          <p:nvPr/>
        </p:nvSpPr>
        <p:spPr>
          <a:xfrm>
            <a:off x="4314356" y="5286388"/>
            <a:ext cx="1138710" cy="369332"/>
          </a:xfrm>
          <a:prstGeom prst="rect">
            <a:avLst/>
          </a:prstGeom>
        </p:spPr>
        <p:txBody>
          <a:bodyPr wrap="square">
            <a:spAutoFit/>
          </a:bodyPr>
          <a:lstStyle/>
          <a:p>
            <a:pPr>
              <a:buNone/>
            </a:pPr>
            <a:r>
              <a:rPr lang="en-US" dirty="0" err="1" smtClean="0">
                <a:latin typeface="Times New Roman" pitchFamily="18" charset="0"/>
                <a:cs typeface="Times New Roman" pitchFamily="18" charset="0"/>
              </a:rPr>
              <a:t>Zhangala</a:t>
            </a:r>
            <a:endParaRPr lang="ru-RU" dirty="0" smtClean="0">
              <a:latin typeface="Times New Roman" pitchFamily="18" charset="0"/>
              <a:cs typeface="Times New Roman" pitchFamily="18" charset="0"/>
            </a:endParaRPr>
          </a:p>
        </p:txBody>
      </p:sp>
      <p:sp>
        <p:nvSpPr>
          <p:cNvPr id="35" name="Прямоугольник 34"/>
          <p:cNvSpPr/>
          <p:nvPr/>
        </p:nvSpPr>
        <p:spPr>
          <a:xfrm>
            <a:off x="3559596" y="3143248"/>
            <a:ext cx="928936" cy="369332"/>
          </a:xfrm>
          <a:prstGeom prst="rect">
            <a:avLst/>
          </a:prstGeom>
        </p:spPr>
        <p:txBody>
          <a:bodyPr wrap="square">
            <a:spAutoFit/>
          </a:bodyPr>
          <a:lstStyle/>
          <a:p>
            <a:pPr>
              <a:buNone/>
            </a:pPr>
            <a:r>
              <a:rPr lang="en-US" dirty="0" err="1" smtClean="0">
                <a:latin typeface="Times New Roman" pitchFamily="18" charset="0"/>
                <a:cs typeface="Times New Roman" pitchFamily="18" charset="0"/>
              </a:rPr>
              <a:t>Taskala</a:t>
            </a:r>
            <a:endParaRPr lang="ru-RU" dirty="0" smtClean="0">
              <a:latin typeface="Times New Roman" pitchFamily="18" charset="0"/>
              <a:cs typeface="Times New Roman" pitchFamily="18" charset="0"/>
            </a:endParaRPr>
          </a:p>
        </p:txBody>
      </p:sp>
      <p:sp>
        <p:nvSpPr>
          <p:cNvPr id="36" name="Прямоугольник 35"/>
          <p:cNvSpPr/>
          <p:nvPr/>
        </p:nvSpPr>
        <p:spPr>
          <a:xfrm>
            <a:off x="1643666" y="4643446"/>
            <a:ext cx="1309070" cy="369332"/>
          </a:xfrm>
          <a:prstGeom prst="rect">
            <a:avLst/>
          </a:prstGeom>
        </p:spPr>
        <p:txBody>
          <a:bodyPr wrap="square">
            <a:spAutoFit/>
          </a:bodyPr>
          <a:lstStyle/>
          <a:p>
            <a:r>
              <a:rPr lang="en-US" dirty="0" err="1" smtClean="0">
                <a:latin typeface="Times New Roman" pitchFamily="18" charset="0"/>
                <a:cs typeface="Times New Roman" pitchFamily="18" charset="0"/>
              </a:rPr>
              <a:t>Kaztalovka</a:t>
            </a:r>
            <a:endParaRPr lang="ru-RU" dirty="0"/>
          </a:p>
        </p:txBody>
      </p:sp>
      <p:sp>
        <p:nvSpPr>
          <p:cNvPr id="37" name="Прямоугольник 36"/>
          <p:cNvSpPr/>
          <p:nvPr/>
        </p:nvSpPr>
        <p:spPr>
          <a:xfrm>
            <a:off x="366379" y="5786454"/>
            <a:ext cx="986994" cy="369332"/>
          </a:xfrm>
          <a:prstGeom prst="rect">
            <a:avLst/>
          </a:prstGeom>
        </p:spPr>
        <p:txBody>
          <a:bodyPr wrap="square">
            <a:spAutoFit/>
          </a:bodyPr>
          <a:lstStyle/>
          <a:p>
            <a:pPr>
              <a:buNone/>
            </a:pPr>
            <a:r>
              <a:rPr lang="en-US" dirty="0" err="1" smtClean="0">
                <a:latin typeface="Times New Roman" pitchFamily="18" charset="0"/>
                <a:cs typeface="Times New Roman" pitchFamily="18" charset="0"/>
              </a:rPr>
              <a:t>Saikhin</a:t>
            </a:r>
            <a:endParaRPr lang="ru-RU" dirty="0" smtClean="0">
              <a:latin typeface="Times New Roman" pitchFamily="18" charset="0"/>
              <a:cs typeface="Times New Roman" pitchFamily="18" charset="0"/>
            </a:endParaRPr>
          </a:p>
        </p:txBody>
      </p:sp>
      <p:sp>
        <p:nvSpPr>
          <p:cNvPr id="2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Равнобедренный треугольник 22"/>
          <p:cNvSpPr/>
          <p:nvPr/>
        </p:nvSpPr>
        <p:spPr>
          <a:xfrm>
            <a:off x="4488532" y="400050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25" name="Равнобедренный треугольник 24"/>
          <p:cNvSpPr/>
          <p:nvPr/>
        </p:nvSpPr>
        <p:spPr>
          <a:xfrm>
            <a:off x="6694754" y="3000372"/>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38" name="Равнобедренный треугольник 37"/>
          <p:cNvSpPr/>
          <p:nvPr/>
        </p:nvSpPr>
        <p:spPr>
          <a:xfrm>
            <a:off x="8204275" y="328612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39" name="Равнобедренный треугольник 38"/>
          <p:cNvSpPr/>
          <p:nvPr/>
        </p:nvSpPr>
        <p:spPr>
          <a:xfrm>
            <a:off x="6810871" y="4572008"/>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0" name="Равнобедренный треугольник 39"/>
          <p:cNvSpPr/>
          <p:nvPr/>
        </p:nvSpPr>
        <p:spPr>
          <a:xfrm>
            <a:off x="7449515" y="542926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1" name="Равнобедренный треугольник 40"/>
          <p:cNvSpPr/>
          <p:nvPr/>
        </p:nvSpPr>
        <p:spPr>
          <a:xfrm>
            <a:off x="4256298" y="542926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2" name="Равнобедренный треугольник 41"/>
          <p:cNvSpPr/>
          <p:nvPr/>
        </p:nvSpPr>
        <p:spPr>
          <a:xfrm>
            <a:off x="308320" y="5929330"/>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3" name="Равнобедренный треугольник 42"/>
          <p:cNvSpPr/>
          <p:nvPr/>
        </p:nvSpPr>
        <p:spPr>
          <a:xfrm>
            <a:off x="3675713" y="650083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4" name="Равнобедренный треугольник 43"/>
          <p:cNvSpPr/>
          <p:nvPr/>
        </p:nvSpPr>
        <p:spPr>
          <a:xfrm>
            <a:off x="1527548" y="4786322"/>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5" name="Равнобедренный треугольник 44"/>
          <p:cNvSpPr/>
          <p:nvPr/>
        </p:nvSpPr>
        <p:spPr>
          <a:xfrm>
            <a:off x="3501537" y="328612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6" name="Равнобедренный треугольник 45"/>
          <p:cNvSpPr/>
          <p:nvPr/>
        </p:nvSpPr>
        <p:spPr>
          <a:xfrm>
            <a:off x="4894941" y="4786322"/>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7" name="Равнобедренный треугольник 46"/>
          <p:cNvSpPr/>
          <p:nvPr/>
        </p:nvSpPr>
        <p:spPr>
          <a:xfrm>
            <a:off x="3966005" y="3643314"/>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
        <p:nvSpPr>
          <p:cNvPr id="48" name="Равнобедренный треугольник 47"/>
          <p:cNvSpPr/>
          <p:nvPr/>
        </p:nvSpPr>
        <p:spPr>
          <a:xfrm>
            <a:off x="5185234" y="3786190"/>
            <a:ext cx="116117" cy="14287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lumMod val="95000"/>
                  <a:lumOff val="5000"/>
                </a:schemeClr>
              </a:solidFill>
            </a:endParaRPr>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304778"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177700" dirty="0" smtClean="0">
                <a:solidFill>
                  <a:schemeClr val="tx2">
                    <a:lumMod val="50000"/>
                  </a:schemeClr>
                </a:solidFill>
                <a:latin typeface="Segoe UI Light" pitchFamily="34" charset="0"/>
              </a:rPr>
              <a:t/>
            </a:r>
            <a:br>
              <a:rPr lang="ru-RU" sz="1777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Zhana Consulting LTD LLP </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2"/>
            <a:ext cx="9026029" cy="4726878"/>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endParaRPr lang="ru-RU"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54" y="1643050"/>
            <a:ext cx="6243075" cy="107157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 сполучна лінія 6"/>
          <p:cNvCxnSpPr/>
          <p:nvPr/>
        </p:nvCxnSpPr>
        <p:spPr>
          <a:xfrm rot="16200000" flipH="1">
            <a:off x="4533332" y="848272"/>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80968" y="1714488"/>
            <a:ext cx="6500858" cy="877163"/>
          </a:xfrm>
          <a:prstGeom prst="rect">
            <a:avLst/>
          </a:prstGeom>
        </p:spPr>
        <p:txBody>
          <a:bodyPr wrap="square">
            <a:spAutoFit/>
          </a:bodyPr>
          <a:lstStyle/>
          <a:p>
            <a:r>
              <a:rPr lang="en-US" sz="1700" dirty="0" smtClean="0">
                <a:solidFill>
                  <a:schemeClr val="tx2">
                    <a:lumMod val="50000"/>
                  </a:schemeClr>
                </a:solidFill>
                <a:latin typeface="Segoe UI" pitchFamily="34" charset="0"/>
                <a:ea typeface="Segoe UI" pitchFamily="34" charset="0"/>
                <a:cs typeface="Segoe UI" pitchFamily="34" charset="0"/>
              </a:rPr>
              <a:t>Having a well-organized internal structure the company </a:t>
            </a:r>
          </a:p>
          <a:p>
            <a:r>
              <a:rPr lang="en-US" sz="1700" dirty="0" smtClean="0">
                <a:solidFill>
                  <a:schemeClr val="tx2">
                    <a:lumMod val="50000"/>
                  </a:schemeClr>
                </a:solidFill>
                <a:latin typeface="Segoe UI" pitchFamily="34" charset="0"/>
                <a:ea typeface="Segoe UI" pitchFamily="34" charset="0"/>
                <a:cs typeface="Segoe UI" pitchFamily="34" charset="0"/>
              </a:rPr>
              <a:t>does not allow delays in performance of works and inconsistencies in the actions of their employees.</a:t>
            </a:r>
            <a:endParaRPr lang="ru-RU" sz="1700" dirty="0">
              <a:solidFill>
                <a:schemeClr val="tx2">
                  <a:lumMod val="50000"/>
                </a:schemeClr>
              </a:solidFill>
              <a:latin typeface="Segoe UI" pitchFamily="34" charset="0"/>
              <a:ea typeface="Segoe UI" pitchFamily="34" charset="0"/>
              <a:cs typeface="Segoe UI" pitchFamily="34" charset="0"/>
            </a:endParaRPr>
          </a:p>
        </p:txBody>
      </p:sp>
      <p:sp>
        <p:nvSpPr>
          <p:cNvPr id="17" name="Прямоугольник 16"/>
          <p:cNvSpPr/>
          <p:nvPr/>
        </p:nvSpPr>
        <p:spPr>
          <a:xfrm>
            <a:off x="424437" y="2786058"/>
            <a:ext cx="6028761" cy="3754874"/>
          </a:xfrm>
          <a:prstGeom prst="rect">
            <a:avLst/>
          </a:prstGeom>
        </p:spPr>
        <p:txBody>
          <a:bodyPr wrap="square">
            <a:spAutoFit/>
          </a:bodyPr>
          <a:lstStyle/>
          <a:p>
            <a:r>
              <a:rPr lang="en-US" sz="1700" dirty="0" smtClean="0">
                <a:latin typeface="Segoe UI" pitchFamily="34" charset="0"/>
                <a:ea typeface="Segoe UI" pitchFamily="34" charset="0"/>
                <a:cs typeface="Segoe UI" pitchFamily="34" charset="0"/>
              </a:rPr>
              <a:t>The demand and quality of services of Zhana Consulting LTD</a:t>
            </a:r>
            <a:r>
              <a:rPr lang="en-US" sz="1700" dirty="0" smtClean="0">
                <a:latin typeface="Segoe UI Light" pitchFamily="34" charset="0"/>
              </a:rPr>
              <a:t> </a:t>
            </a:r>
            <a:r>
              <a:rPr lang="en-US" sz="1700" dirty="0" smtClean="0">
                <a:latin typeface="Segoe UI" pitchFamily="34" charset="0"/>
                <a:ea typeface="Segoe UI" pitchFamily="34" charset="0"/>
                <a:cs typeface="Segoe UI" pitchFamily="34" charset="0"/>
              </a:rPr>
              <a:t>LLP is confirmed by its active cooperation with state organizations.</a:t>
            </a:r>
            <a:endParaRPr lang="ru-RU" sz="1700" dirty="0" smtClean="0">
              <a:latin typeface="Segoe UI" pitchFamily="34" charset="0"/>
              <a:ea typeface="Segoe UI" pitchFamily="34" charset="0"/>
              <a:cs typeface="Segoe UI" pitchFamily="34" charset="0"/>
            </a:endParaRPr>
          </a:p>
          <a:p>
            <a:r>
              <a:rPr lang="en-US" sz="1700" dirty="0" smtClean="0">
                <a:latin typeface="Segoe UI" pitchFamily="34" charset="0"/>
                <a:ea typeface="Segoe UI" pitchFamily="34" charset="0"/>
                <a:cs typeface="Segoe UI" pitchFamily="34" charset="0"/>
              </a:rPr>
              <a:t>The company takes a direct part in the implementation of such state programs as:</a:t>
            </a:r>
          </a:p>
          <a:p>
            <a:r>
              <a:rPr lang="en-US" sz="1700" dirty="0" smtClean="0">
                <a:latin typeface="Segoe UI" pitchFamily="34" charset="0"/>
                <a:ea typeface="Segoe UI" pitchFamily="34" charset="0"/>
                <a:cs typeface="Segoe UI" pitchFamily="34" charset="0"/>
              </a:rPr>
              <a:t> Development of Regions;</a:t>
            </a:r>
          </a:p>
          <a:p>
            <a:r>
              <a:rPr lang="en-US" sz="1700" dirty="0" smtClean="0">
                <a:latin typeface="Segoe UI" pitchFamily="34" charset="0"/>
                <a:ea typeface="Segoe UI" pitchFamily="34" charset="0"/>
                <a:cs typeface="Segoe UI" pitchFamily="34" charset="0"/>
              </a:rPr>
              <a:t> Capital repairs of roads;</a:t>
            </a:r>
          </a:p>
          <a:p>
            <a:r>
              <a:rPr lang="en-US" sz="1700" dirty="0" smtClean="0">
                <a:latin typeface="Segoe UI" pitchFamily="34" charset="0"/>
                <a:ea typeface="Segoe UI" pitchFamily="34" charset="0"/>
                <a:cs typeface="Segoe UI" pitchFamily="34" charset="0"/>
              </a:rPr>
              <a:t> Gasification of settlements;</a:t>
            </a:r>
          </a:p>
          <a:p>
            <a:r>
              <a:rPr lang="en-US" sz="1700" dirty="0" smtClean="0">
                <a:latin typeface="Segoe UI" pitchFamily="34" charset="0"/>
                <a:ea typeface="Segoe UI" pitchFamily="34" charset="0"/>
                <a:cs typeface="Segoe UI" pitchFamily="34" charset="0"/>
              </a:rPr>
              <a:t> </a:t>
            </a:r>
            <a:r>
              <a:rPr lang="en-US" sz="1700" dirty="0" err="1" smtClean="0">
                <a:latin typeface="Segoe UI" pitchFamily="34" charset="0"/>
                <a:ea typeface="Segoe UI" pitchFamily="34" charset="0"/>
                <a:cs typeface="Segoe UI" pitchFamily="34" charset="0"/>
              </a:rPr>
              <a:t>Nurly</a:t>
            </a:r>
            <a:r>
              <a:rPr lang="en-US" sz="1700" dirty="0" smtClean="0">
                <a:latin typeface="Segoe UI" pitchFamily="34" charset="0"/>
                <a:ea typeface="Segoe UI" pitchFamily="34" charset="0"/>
                <a:cs typeface="Segoe UI" pitchFamily="34" charset="0"/>
              </a:rPr>
              <a:t> </a:t>
            </a:r>
            <a:r>
              <a:rPr lang="en-US" sz="1700" dirty="0" err="1" smtClean="0">
                <a:latin typeface="Segoe UI" pitchFamily="34" charset="0"/>
                <a:ea typeface="Segoe UI" pitchFamily="34" charset="0"/>
                <a:cs typeface="Segoe UI" pitchFamily="34" charset="0"/>
              </a:rPr>
              <a:t>Zher</a:t>
            </a:r>
            <a:r>
              <a:rPr lang="en-US" sz="1700" dirty="0" smtClean="0">
                <a:latin typeface="Segoe UI" pitchFamily="34" charset="0"/>
                <a:ea typeface="Segoe UI" pitchFamily="34" charset="0"/>
                <a:cs typeface="Segoe UI" pitchFamily="34" charset="0"/>
              </a:rPr>
              <a:t>;</a:t>
            </a:r>
          </a:p>
          <a:p>
            <a:r>
              <a:rPr lang="en-US" sz="1700" dirty="0" smtClean="0">
                <a:latin typeface="Segoe UI" pitchFamily="34" charset="0"/>
                <a:ea typeface="Segoe UI" pitchFamily="34" charset="0"/>
                <a:cs typeface="Segoe UI" pitchFamily="34" charset="0"/>
              </a:rPr>
              <a:t> 100 schools, 100 hospitals;</a:t>
            </a:r>
          </a:p>
          <a:p>
            <a:r>
              <a:rPr lang="en-US" sz="1700" dirty="0" smtClean="0">
                <a:latin typeface="Segoe UI" pitchFamily="34" charset="0"/>
                <a:ea typeface="Segoe UI" pitchFamily="34" charset="0"/>
                <a:cs typeface="Segoe UI" pitchFamily="34" charset="0"/>
              </a:rPr>
              <a:t> Employment road map 2020;</a:t>
            </a:r>
          </a:p>
          <a:p>
            <a:r>
              <a:rPr lang="en-US" sz="1700" dirty="0" smtClean="0">
                <a:latin typeface="Segoe UI" pitchFamily="34" charset="0"/>
                <a:ea typeface="Segoe UI" pitchFamily="34" charset="0"/>
                <a:cs typeface="Segoe UI" pitchFamily="34" charset="0"/>
              </a:rPr>
              <a:t> Affordable housing-2020;</a:t>
            </a:r>
          </a:p>
          <a:p>
            <a:r>
              <a:rPr lang="en-US" sz="1700" dirty="0" smtClean="0">
                <a:latin typeface="Segoe UI" pitchFamily="34" charset="0"/>
                <a:ea typeface="Segoe UI" pitchFamily="34" charset="0"/>
                <a:cs typeface="Segoe UI" pitchFamily="34" charset="0"/>
              </a:rPr>
              <a:t> The state program of infrastructural development </a:t>
            </a:r>
          </a:p>
          <a:p>
            <a:r>
              <a:rPr lang="en-US" sz="1700" dirty="0" smtClean="0">
                <a:latin typeface="Segoe UI" pitchFamily="34" charset="0"/>
                <a:ea typeface="Segoe UI" pitchFamily="34" charset="0"/>
                <a:cs typeface="Segoe UI" pitchFamily="34" charset="0"/>
              </a:rPr>
              <a:t> "</a:t>
            </a:r>
            <a:r>
              <a:rPr lang="en-US" sz="1700" dirty="0" err="1" smtClean="0">
                <a:latin typeface="Segoe UI" pitchFamily="34" charset="0"/>
                <a:ea typeface="Segoe UI" pitchFamily="34" charset="0"/>
                <a:cs typeface="Segoe UI" pitchFamily="34" charset="0"/>
              </a:rPr>
              <a:t>Nurly</a:t>
            </a:r>
            <a:r>
              <a:rPr lang="en-US" sz="1700" dirty="0" smtClean="0">
                <a:latin typeface="Segoe UI" pitchFamily="34" charset="0"/>
                <a:ea typeface="Segoe UI" pitchFamily="34" charset="0"/>
                <a:cs typeface="Segoe UI" pitchFamily="34" charset="0"/>
              </a:rPr>
              <a:t> </a:t>
            </a:r>
            <a:r>
              <a:rPr lang="en-US" sz="1700" dirty="0" err="1" smtClean="0">
                <a:latin typeface="Segoe UI" pitchFamily="34" charset="0"/>
                <a:ea typeface="Segoe UI" pitchFamily="34" charset="0"/>
                <a:cs typeface="Segoe UI" pitchFamily="34" charset="0"/>
              </a:rPr>
              <a:t>Zhol</a:t>
            </a:r>
            <a:r>
              <a:rPr lang="en-US" sz="1700" dirty="0" smtClean="0">
                <a:latin typeface="Segoe UI" pitchFamily="34" charset="0"/>
                <a:ea typeface="Segoe UI" pitchFamily="34" charset="0"/>
                <a:cs typeface="Segoe UI" pitchFamily="34" charset="0"/>
              </a:rPr>
              <a:t>“ for 2015-2019.</a:t>
            </a:r>
            <a:endParaRPr lang="ru-RU" sz="1700" dirty="0">
              <a:latin typeface="Segoe UI" pitchFamily="34" charset="0"/>
              <a:ea typeface="Segoe UI" pitchFamily="34" charset="0"/>
              <a:cs typeface="Segoe UI" pitchFamily="34" charset="0"/>
            </a:endParaRPr>
          </a:p>
        </p:txBody>
      </p:sp>
      <p:pic>
        <p:nvPicPr>
          <p:cNvPr id="18" name="Picture 2" descr="C:\Users\User\Desktop\презентация\Новая папка\SAM_0838.JPG"/>
          <p:cNvPicPr>
            <a:picLocks noChangeAspect="1" noChangeArrowheads="1"/>
          </p:cNvPicPr>
          <p:nvPr/>
        </p:nvPicPr>
        <p:blipFill>
          <a:blip r:embed="rId4" cstate="print"/>
          <a:srcRect/>
          <a:stretch>
            <a:fillRect/>
          </a:stretch>
        </p:blipFill>
        <p:spPr bwMode="auto">
          <a:xfrm>
            <a:off x="6462520" y="3643314"/>
            <a:ext cx="3251276" cy="2857496"/>
          </a:xfrm>
          <a:prstGeom prst="round2DiagRect">
            <a:avLst/>
          </a:prstGeom>
          <a:noFill/>
        </p:spPr>
      </p:pic>
      <p:pic>
        <p:nvPicPr>
          <p:cNvPr id="3074" name="Picture 2" descr="C:\Users\User\Desktop\презентация\Новая папка\SAM_5577.JPG"/>
          <p:cNvPicPr>
            <a:picLocks noChangeAspect="1" noChangeArrowheads="1"/>
          </p:cNvPicPr>
          <p:nvPr/>
        </p:nvPicPr>
        <p:blipFill>
          <a:blip r:embed="rId5" cstate="print"/>
          <a:srcRect/>
          <a:stretch>
            <a:fillRect/>
          </a:stretch>
        </p:blipFill>
        <p:spPr bwMode="auto">
          <a:xfrm>
            <a:off x="6462520" y="285728"/>
            <a:ext cx="3251276" cy="3214710"/>
          </a:xfrm>
          <a:prstGeom prst="round2DiagRect">
            <a:avLst/>
          </a:prstGeom>
          <a:noFill/>
        </p:spPr>
      </p:pic>
      <p:sp>
        <p:nvSpPr>
          <p:cNvPr id="1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Прямокутник 29"/>
          <p:cNvSpPr/>
          <p:nvPr/>
        </p:nvSpPr>
        <p:spPr>
          <a:xfrm>
            <a:off x="6462520" y="3500439"/>
            <a:ext cx="3251276" cy="45719"/>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679337" y="2780231"/>
            <a:ext cx="5226826" cy="797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1800" dirty="0">
              <a:solidFill>
                <a:srgbClr val="173F7A"/>
              </a:solidFill>
              <a:latin typeface="Segoe UI" pitchFamily="34" charset="0"/>
              <a:ea typeface="Segoe UI" pitchFamily="34" charset="0"/>
              <a:cs typeface="Segoe UI" pitchFamily="34" charset="0"/>
            </a:endParaRPr>
          </a:p>
        </p:txBody>
      </p:sp>
      <p:sp>
        <p:nvSpPr>
          <p:cNvPr id="18" name="Заголовок 1"/>
          <p:cNvSpPr txBox="1">
            <a:spLocks/>
          </p:cNvSpPr>
          <p:nvPr/>
        </p:nvSpPr>
        <p:spPr>
          <a:xfrm>
            <a:off x="1562544" y="3959344"/>
            <a:ext cx="2766388" cy="8347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1800" dirty="0">
              <a:solidFill>
                <a:srgbClr val="4F4D4B"/>
              </a:solidFill>
              <a:latin typeface="Segoe UI" pitchFamily="34" charset="0"/>
              <a:ea typeface="Segoe UI" pitchFamily="34" charset="0"/>
              <a:cs typeface="Segoe UI" pitchFamily="34" charset="0"/>
            </a:endParaRPr>
          </a:p>
        </p:txBody>
      </p:sp>
      <p:sp>
        <p:nvSpPr>
          <p:cNvPr id="20" name="Заголовок 1"/>
          <p:cNvSpPr txBox="1">
            <a:spLocks/>
          </p:cNvSpPr>
          <p:nvPr/>
        </p:nvSpPr>
        <p:spPr>
          <a:xfrm>
            <a:off x="1595563" y="5497456"/>
            <a:ext cx="3123412" cy="8347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1800" dirty="0">
              <a:solidFill>
                <a:srgbClr val="4F4D4B"/>
              </a:solidFill>
              <a:latin typeface="Segoe UI" pitchFamily="34" charset="0"/>
              <a:ea typeface="Segoe UI" pitchFamily="34" charset="0"/>
              <a:cs typeface="Segoe UI" pitchFamily="34" charset="0"/>
            </a:endParaRPr>
          </a:p>
        </p:txBody>
      </p:sp>
      <p:sp>
        <p:nvSpPr>
          <p:cNvPr id="24" name="Прямокутний трикутник 23"/>
          <p:cNvSpPr/>
          <p:nvPr/>
        </p:nvSpPr>
        <p:spPr>
          <a:xfrm rot="18900000">
            <a:off x="594187" y="481133"/>
            <a:ext cx="291271" cy="310192"/>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Заголовок 1"/>
          <p:cNvSpPr txBox="1">
            <a:spLocks/>
          </p:cNvSpPr>
          <p:nvPr/>
        </p:nvSpPr>
        <p:spPr>
          <a:xfrm>
            <a:off x="695544" y="317418"/>
            <a:ext cx="1900738" cy="10157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5000" dirty="0">
              <a:solidFill>
                <a:srgbClr val="002060"/>
              </a:solidFill>
              <a:latin typeface="Segoe UI Light" pitchFamily="34" charset="0"/>
            </a:endParaRPr>
          </a:p>
        </p:txBody>
      </p:sp>
      <p:cxnSp>
        <p:nvCxnSpPr>
          <p:cNvPr id="26" name="Пряма сполучна лінія 25"/>
          <p:cNvCxnSpPr/>
          <p:nvPr/>
        </p:nvCxnSpPr>
        <p:spPr>
          <a:xfrm rot="5400000" flipH="1" flipV="1">
            <a:off x="3120400" y="1046758"/>
            <a:ext cx="1238277" cy="430597"/>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27" name="Заголовок 1"/>
          <p:cNvSpPr txBox="1">
            <a:spLocks/>
          </p:cNvSpPr>
          <p:nvPr/>
        </p:nvSpPr>
        <p:spPr>
          <a:xfrm>
            <a:off x="720308" y="642919"/>
            <a:ext cx="2803931" cy="12094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chemeClr val="tx2">
                    <a:lumMod val="50000"/>
                  </a:schemeClr>
                </a:solidFill>
                <a:latin typeface="Segoe UI Light" pitchFamily="34" charset="0"/>
              </a:rPr>
              <a:t>Our services</a:t>
            </a:r>
            <a:endParaRPr lang="ru-RU" sz="5000" dirty="0">
              <a:solidFill>
                <a:schemeClr val="tx2">
                  <a:lumMod val="50000"/>
                </a:schemeClr>
              </a:solidFill>
              <a:latin typeface="Segoe UI Light" pitchFamily="34" charset="0"/>
            </a:endParaRPr>
          </a:p>
        </p:txBody>
      </p:sp>
      <p:sp>
        <p:nvSpPr>
          <p:cNvPr id="31" name="Прямоугольник 30"/>
          <p:cNvSpPr/>
          <p:nvPr/>
        </p:nvSpPr>
        <p:spPr>
          <a:xfrm>
            <a:off x="540554" y="2285993"/>
            <a:ext cx="6560610" cy="3400931"/>
          </a:xfrm>
          <a:prstGeom prst="rect">
            <a:avLst/>
          </a:prstGeom>
        </p:spPr>
        <p:txBody>
          <a:bodyPr wrap="square">
            <a:spAutoFit/>
          </a:bodyPr>
          <a:lstStyle/>
          <a:p>
            <a:pPr>
              <a:spcBef>
                <a:spcPts val="600"/>
              </a:spcBef>
              <a:buFont typeface="Wingdings" pitchFamily="2" charset="2"/>
              <a:buChar char="Ø"/>
            </a:pPr>
            <a:endParaRPr lang="ru-RU" dirty="0" smtClean="0">
              <a:solidFill>
                <a:schemeClr val="tx1">
                  <a:lumMod val="95000"/>
                  <a:lumOff val="5000"/>
                </a:schemeClr>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spcBef>
                <a:spcPts val="600"/>
              </a:spcBef>
              <a:buFont typeface="Wingdings" pitchFamily="2" charset="2"/>
              <a:buChar char="Ø"/>
            </a:pPr>
            <a:endParaRPr lang="ru-RU" dirty="0" smtClean="0">
              <a:solidFill>
                <a:srgbClr val="002060"/>
              </a:solidFill>
              <a:latin typeface="Segoe UI" pitchFamily="34" charset="0"/>
              <a:ea typeface="Segoe UI" pitchFamily="34" charset="0"/>
              <a:cs typeface="Segoe UI" pitchFamily="34" charset="0"/>
            </a:endParaRPr>
          </a:p>
          <a:p>
            <a:pPr>
              <a:buNone/>
            </a:pPr>
            <a:r>
              <a:rPr lang="ru-RU" dirty="0" smtClean="0">
                <a:solidFill>
                  <a:schemeClr val="tx1">
                    <a:lumMod val="95000"/>
                    <a:lumOff val="5000"/>
                  </a:schemeClr>
                </a:solidFill>
                <a:latin typeface="Segoe UI" pitchFamily="34" charset="0"/>
                <a:ea typeface="Segoe UI" pitchFamily="34" charset="0"/>
                <a:cs typeface="Segoe UI" pitchFamily="34" charset="0"/>
              </a:rPr>
              <a:t> </a:t>
            </a:r>
          </a:p>
          <a:p>
            <a:pPr>
              <a:buNone/>
            </a:pPr>
            <a:endParaRPr lang="ru-RU" dirty="0" smtClean="0">
              <a:solidFill>
                <a:schemeClr val="tx1">
                  <a:lumMod val="95000"/>
                  <a:lumOff val="5000"/>
                </a:schemeClr>
              </a:solidFill>
              <a:latin typeface="Segoe UI" pitchFamily="34" charset="0"/>
              <a:ea typeface="Segoe UI" pitchFamily="34" charset="0"/>
              <a:cs typeface="Segoe UI" pitchFamily="34" charset="0"/>
            </a:endParaRPr>
          </a:p>
        </p:txBody>
      </p:sp>
      <p:sp>
        <p:nvSpPr>
          <p:cNvPr id="32" name="Прямоугольник 31"/>
          <p:cNvSpPr/>
          <p:nvPr/>
        </p:nvSpPr>
        <p:spPr>
          <a:xfrm>
            <a:off x="540554" y="4500570"/>
            <a:ext cx="9115184" cy="1938992"/>
          </a:xfrm>
          <a:prstGeom prst="rect">
            <a:avLst/>
          </a:prstGeom>
        </p:spPr>
        <p:txBody>
          <a:bodyPr wrap="square">
            <a:spAutoFit/>
          </a:bodyPr>
          <a:lstStyle/>
          <a:p>
            <a:pPr>
              <a:buNone/>
            </a:pPr>
            <a:endParaRPr lang="ru-RU" sz="2000" dirty="0" smtClean="0">
              <a:solidFill>
                <a:schemeClr val="tx1">
                  <a:lumMod val="95000"/>
                  <a:lumOff val="5000"/>
                </a:schemeClr>
              </a:solidFill>
              <a:latin typeface="Segoe UI" pitchFamily="34" charset="0"/>
              <a:ea typeface="Segoe UI" pitchFamily="34" charset="0"/>
              <a:cs typeface="Segoe UI" pitchFamily="34" charset="0"/>
            </a:endParaRPr>
          </a:p>
          <a:p>
            <a:pPr>
              <a:buNone/>
            </a:pPr>
            <a:endParaRPr lang="ru-RU" sz="2000" dirty="0" smtClean="0">
              <a:solidFill>
                <a:schemeClr val="tx1">
                  <a:lumMod val="95000"/>
                  <a:lumOff val="5000"/>
                </a:schemeClr>
              </a:solidFill>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The scope of our services is incredibly wide, but we can guarantee the utmost thoroughness of work on each of these industries.</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Behind each of these items are hidden teams of professionals who have behind their shoulders many years of experience in the field of data services</a:t>
            </a:r>
            <a:endParaRPr lang="ru-RU" sz="2000" dirty="0">
              <a:latin typeface="Segoe UI" pitchFamily="34" charset="0"/>
              <a:ea typeface="Segoe UI" pitchFamily="34" charset="0"/>
              <a:cs typeface="Segoe UI" pitchFamily="34" charset="0"/>
            </a:endParaRPr>
          </a:p>
        </p:txBody>
      </p:sp>
      <p:pic>
        <p:nvPicPr>
          <p:cNvPr id="2050" name="Picture 2" descr="C:\Users\User\Desktop\презентация\Новая папка\SAM_5683.JPG"/>
          <p:cNvPicPr>
            <a:picLocks noChangeAspect="1" noChangeArrowheads="1"/>
          </p:cNvPicPr>
          <p:nvPr/>
        </p:nvPicPr>
        <p:blipFill>
          <a:blip r:embed="rId3" cstate="print"/>
          <a:srcRect/>
          <a:stretch>
            <a:fillRect/>
          </a:stretch>
        </p:blipFill>
        <p:spPr bwMode="auto">
          <a:xfrm>
            <a:off x="6752813" y="214290"/>
            <a:ext cx="3153187" cy="4643470"/>
          </a:xfrm>
          <a:prstGeom prst="rect">
            <a:avLst/>
          </a:prstGeom>
          <a:noFill/>
        </p:spPr>
      </p:pic>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Прямокутник 29"/>
          <p:cNvSpPr/>
          <p:nvPr/>
        </p:nvSpPr>
        <p:spPr>
          <a:xfrm>
            <a:off x="6752813" y="4857761"/>
            <a:ext cx="3153187" cy="45719"/>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Прямокутник 29"/>
          <p:cNvSpPr/>
          <p:nvPr/>
        </p:nvSpPr>
        <p:spPr>
          <a:xfrm>
            <a:off x="4198239" y="214290"/>
            <a:ext cx="2380398" cy="71438"/>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9" name="Picture 4" descr="D:\Work\AMSTERDAM\GSA\Sors_PP\4\Plashka_1.png"/>
          <p:cNvPicPr>
            <a:picLocks noChangeAspect="1" noChangeArrowheads="1"/>
          </p:cNvPicPr>
          <p:nvPr/>
        </p:nvPicPr>
        <p:blipFill>
          <a:blip r:embed="rId4" cstate="print">
            <a:extLst>
              <a:ext uri="{28A0092B-C50C-407E-A947-70E740481C1C}">
                <a14:useLocalDpi xmlns:a14="http://schemas.microsoft.com/office/drawing/2010/main" val="0"/>
              </a:ext>
            </a:extLst>
          </a:blip>
          <a:srcRect r="4594"/>
          <a:stretch>
            <a:fillRect/>
          </a:stretch>
        </p:blipFill>
        <p:spPr bwMode="auto">
          <a:xfrm>
            <a:off x="0" y="2714620"/>
            <a:ext cx="6578637" cy="571504"/>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0" y="2714621"/>
            <a:ext cx="7428855" cy="646331"/>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 </a:t>
            </a:r>
            <a:r>
              <a:rPr lang="en-US" sz="1700" dirty="0" smtClean="0">
                <a:solidFill>
                  <a:schemeClr val="tx2">
                    <a:lumMod val="50000"/>
                  </a:schemeClr>
                </a:solidFill>
                <a:latin typeface="Segoe UI" pitchFamily="34" charset="0"/>
                <a:ea typeface="Segoe UI" pitchFamily="34" charset="0"/>
                <a:cs typeface="Segoe UI" pitchFamily="34" charset="0"/>
              </a:rPr>
              <a:t>Engineering services for independent technical supervision</a:t>
            </a:r>
            <a:endParaRPr lang="ru-RU" sz="1700" dirty="0" smtClean="0">
              <a:solidFill>
                <a:schemeClr val="tx2">
                  <a:lumMod val="50000"/>
                </a:schemeClr>
              </a:solidFill>
              <a:latin typeface="Segoe UI" pitchFamily="34" charset="0"/>
              <a:ea typeface="Segoe UI" pitchFamily="34" charset="0"/>
              <a:cs typeface="Segoe UI" pitchFamily="34" charset="0"/>
            </a:endParaRPr>
          </a:p>
          <a:p>
            <a:r>
              <a:rPr lang="en-US" sz="1700" dirty="0" smtClean="0">
                <a:solidFill>
                  <a:schemeClr val="tx2">
                    <a:lumMod val="50000"/>
                  </a:schemeClr>
                </a:solidFill>
                <a:latin typeface="Segoe UI" pitchFamily="34" charset="0"/>
                <a:ea typeface="Segoe UI" pitchFamily="34" charset="0"/>
                <a:cs typeface="Segoe UI" pitchFamily="34" charset="0"/>
              </a:rPr>
              <a:t>  on technically and technologically complex objects</a:t>
            </a:r>
            <a:endParaRPr lang="ru-RU" sz="1700" dirty="0">
              <a:solidFill>
                <a:schemeClr val="tx2">
                  <a:lumMod val="50000"/>
                </a:schemeClr>
              </a:solidFill>
              <a:latin typeface="Segoe UI" pitchFamily="34" charset="0"/>
              <a:ea typeface="Segoe UI" pitchFamily="34" charset="0"/>
              <a:cs typeface="Segoe UI" pitchFamily="34" charset="0"/>
            </a:endParaRPr>
          </a:p>
        </p:txBody>
      </p:sp>
      <p:pic>
        <p:nvPicPr>
          <p:cNvPr id="22" name="Picture 4" descr="D:\Work\AMSTERDAM\GSA\Sors_PP\4\Plashka_1.png"/>
          <p:cNvPicPr>
            <a:picLocks noChangeAspect="1" noChangeArrowheads="1"/>
          </p:cNvPicPr>
          <p:nvPr/>
        </p:nvPicPr>
        <p:blipFill>
          <a:blip r:embed="rId5" cstate="print">
            <a:extLst>
              <a:ext uri="{28A0092B-C50C-407E-A947-70E740481C1C}">
                <a14:useLocalDpi xmlns:a14="http://schemas.microsoft.com/office/drawing/2010/main" val="0"/>
              </a:ext>
            </a:extLst>
          </a:blip>
          <a:srcRect r="4888" b="25420"/>
          <a:stretch>
            <a:fillRect/>
          </a:stretch>
        </p:blipFill>
        <p:spPr bwMode="auto">
          <a:xfrm>
            <a:off x="0" y="3357562"/>
            <a:ext cx="6578637" cy="214314"/>
          </a:xfrm>
          <a:prstGeom prst="rect">
            <a:avLst/>
          </a:prstGeom>
          <a:noFill/>
          <a:extLst>
            <a:ext uri="{909E8E84-426E-40DD-AFC4-6F175D3DCCD1}">
              <a14:hiddenFill xmlns:a14="http://schemas.microsoft.com/office/drawing/2010/main">
                <a:solidFill>
                  <a:srgbClr val="FFFFFF"/>
                </a:solidFill>
              </a14:hiddenFill>
            </a:ext>
          </a:extLst>
        </p:spPr>
      </p:pic>
      <p:sp>
        <p:nvSpPr>
          <p:cNvPr id="23" name="Прямоугольник 22"/>
          <p:cNvSpPr/>
          <p:nvPr/>
        </p:nvSpPr>
        <p:spPr>
          <a:xfrm>
            <a:off x="0" y="3286124"/>
            <a:ext cx="2572603" cy="369332"/>
          </a:xfrm>
          <a:prstGeom prst="rect">
            <a:avLst/>
          </a:prstGeom>
        </p:spPr>
        <p:txBody>
          <a:bodyPr wrap="square">
            <a:spAutoFit/>
          </a:bodyPr>
          <a:lstStyle/>
          <a:p>
            <a:r>
              <a:rPr lang="ru-RU" dirty="0" smtClean="0">
                <a:solidFill>
                  <a:srgbClr val="002060"/>
                </a:solidFill>
                <a:latin typeface="Segoe UI" pitchFamily="34" charset="0"/>
                <a:ea typeface="Segoe UI" pitchFamily="34" charset="0"/>
                <a:cs typeface="Segoe UI" pitchFamily="34" charset="0"/>
              </a:rPr>
              <a:t> </a:t>
            </a:r>
            <a:r>
              <a:rPr lang="en-US" dirty="0" smtClean="0">
                <a:solidFill>
                  <a:srgbClr val="002060"/>
                </a:solidFill>
                <a:latin typeface="Segoe UI" pitchFamily="34" charset="0"/>
                <a:ea typeface="Segoe UI" pitchFamily="34" charset="0"/>
                <a:cs typeface="Segoe UI" pitchFamily="34" charset="0"/>
              </a:rPr>
              <a:t>- </a:t>
            </a:r>
            <a:r>
              <a:rPr lang="en-US" sz="1700" dirty="0" smtClean="0">
                <a:solidFill>
                  <a:schemeClr val="tx2">
                    <a:lumMod val="50000"/>
                  </a:schemeClr>
                </a:solidFill>
                <a:latin typeface="Segoe UI" pitchFamily="34" charset="0"/>
                <a:ea typeface="Segoe UI" pitchFamily="34" charset="0"/>
                <a:cs typeface="Segoe UI" pitchFamily="34" charset="0"/>
              </a:rPr>
              <a:t>Design</a:t>
            </a:r>
            <a:endParaRPr lang="ru-RU" sz="1700" dirty="0">
              <a:solidFill>
                <a:schemeClr val="tx2">
                  <a:lumMod val="50000"/>
                </a:schemeClr>
              </a:solidFill>
              <a:latin typeface="Segoe UI" pitchFamily="34" charset="0"/>
              <a:ea typeface="Segoe UI" pitchFamily="34" charset="0"/>
              <a:cs typeface="Segoe UI" pitchFamily="34" charset="0"/>
            </a:endParaRPr>
          </a:p>
        </p:txBody>
      </p:sp>
      <p:pic>
        <p:nvPicPr>
          <p:cNvPr id="28" name="Picture 4" descr="D:\Work\AMSTERDAM\GSA\Sors_PP\4\Plashka_1.png"/>
          <p:cNvPicPr>
            <a:picLocks noChangeAspect="1" noChangeArrowheads="1"/>
          </p:cNvPicPr>
          <p:nvPr/>
        </p:nvPicPr>
        <p:blipFill>
          <a:blip r:embed="rId6" cstate="print">
            <a:extLst>
              <a:ext uri="{28A0092B-C50C-407E-A947-70E740481C1C}">
                <a14:useLocalDpi xmlns:a14="http://schemas.microsoft.com/office/drawing/2010/main" val="0"/>
              </a:ext>
            </a:extLst>
          </a:blip>
          <a:srcRect r="4781" b="23655"/>
          <a:stretch>
            <a:fillRect/>
          </a:stretch>
        </p:blipFill>
        <p:spPr bwMode="auto">
          <a:xfrm>
            <a:off x="0" y="3643314"/>
            <a:ext cx="6578637" cy="285752"/>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0" y="3571876"/>
            <a:ext cx="2108134" cy="369332"/>
          </a:xfrm>
          <a:prstGeom prst="rect">
            <a:avLst/>
          </a:prstGeom>
        </p:spPr>
        <p:txBody>
          <a:bodyPr wrap="square">
            <a:spAutoFit/>
          </a:bodyPr>
          <a:lstStyle/>
          <a:p>
            <a:r>
              <a:rPr lang="ru-RU" dirty="0" smtClean="0">
                <a:solidFill>
                  <a:srgbClr val="002060"/>
                </a:solidFill>
                <a:latin typeface="Segoe UI" pitchFamily="34" charset="0"/>
                <a:ea typeface="Segoe UI" pitchFamily="34" charset="0"/>
                <a:cs typeface="Segoe UI" pitchFamily="34" charset="0"/>
              </a:rPr>
              <a:t> </a:t>
            </a:r>
            <a:r>
              <a:rPr lang="en-US" dirty="0" smtClean="0">
                <a:solidFill>
                  <a:srgbClr val="002060"/>
                </a:solidFill>
                <a:latin typeface="Segoe UI" pitchFamily="34" charset="0"/>
                <a:ea typeface="Segoe UI" pitchFamily="34" charset="0"/>
                <a:cs typeface="Segoe UI" pitchFamily="34" charset="0"/>
              </a:rPr>
              <a:t>- </a:t>
            </a:r>
            <a:r>
              <a:rPr lang="en-US" sz="1700" dirty="0" smtClean="0">
                <a:solidFill>
                  <a:schemeClr val="tx2">
                    <a:lumMod val="50000"/>
                  </a:schemeClr>
                </a:solidFill>
                <a:latin typeface="Segoe UI" pitchFamily="34" charset="0"/>
                <a:ea typeface="Segoe UI" pitchFamily="34" charset="0"/>
                <a:cs typeface="Segoe UI" pitchFamily="34" charset="0"/>
              </a:rPr>
              <a:t>Geology</a:t>
            </a:r>
            <a:endParaRPr lang="ru-RU" sz="1700" dirty="0">
              <a:solidFill>
                <a:schemeClr val="tx2">
                  <a:lumMod val="50000"/>
                </a:schemeClr>
              </a:solidFill>
              <a:latin typeface="Segoe UI" pitchFamily="34" charset="0"/>
              <a:ea typeface="Segoe UI" pitchFamily="34" charset="0"/>
              <a:cs typeface="Segoe UI" pitchFamily="34" charset="0"/>
            </a:endParaRPr>
          </a:p>
        </p:txBody>
      </p:sp>
      <p:pic>
        <p:nvPicPr>
          <p:cNvPr id="30" name="Picture 4" descr="D:\Work\AMSTERDAM\GSA\Sors_PP\4\Plashka_1.png"/>
          <p:cNvPicPr>
            <a:picLocks noChangeAspect="1" noChangeArrowheads="1"/>
          </p:cNvPicPr>
          <p:nvPr/>
        </p:nvPicPr>
        <p:blipFill>
          <a:blip r:embed="rId4" cstate="print">
            <a:extLst>
              <a:ext uri="{28A0092B-C50C-407E-A947-70E740481C1C}">
                <a14:useLocalDpi xmlns:a14="http://schemas.microsoft.com/office/drawing/2010/main" val="0"/>
              </a:ext>
            </a:extLst>
          </a:blip>
          <a:srcRect r="6458"/>
          <a:stretch>
            <a:fillRect/>
          </a:stretch>
        </p:blipFill>
        <p:spPr bwMode="auto">
          <a:xfrm>
            <a:off x="0" y="4000504"/>
            <a:ext cx="6578637" cy="500066"/>
          </a:xfrm>
          <a:prstGeom prst="rect">
            <a:avLst/>
          </a:prstGeom>
          <a:noFill/>
          <a:extLst>
            <a:ext uri="{909E8E84-426E-40DD-AFC4-6F175D3DCCD1}">
              <a14:hiddenFill xmlns:a14="http://schemas.microsoft.com/office/drawing/2010/main">
                <a:solidFill>
                  <a:srgbClr val="FFFFFF"/>
                </a:solidFill>
              </a14:hiddenFill>
            </a:ext>
          </a:extLst>
        </p:spPr>
      </p:pic>
      <p:sp>
        <p:nvSpPr>
          <p:cNvPr id="34" name="Прямоугольник 33"/>
          <p:cNvSpPr/>
          <p:nvPr/>
        </p:nvSpPr>
        <p:spPr>
          <a:xfrm>
            <a:off x="0" y="3929066"/>
            <a:ext cx="7428855" cy="630942"/>
          </a:xfrm>
          <a:prstGeom prst="rect">
            <a:avLst/>
          </a:prstGeom>
        </p:spPr>
        <p:txBody>
          <a:bodyPr wrap="square">
            <a:spAutoFit/>
          </a:bodyPr>
          <a:lstStyle/>
          <a:p>
            <a:r>
              <a:rPr lang="ru-RU" dirty="0" smtClean="0">
                <a:solidFill>
                  <a:srgbClr val="002060"/>
                </a:solidFill>
                <a:latin typeface="Segoe UI" pitchFamily="34" charset="0"/>
                <a:ea typeface="Segoe UI" pitchFamily="34" charset="0"/>
                <a:cs typeface="Segoe UI" pitchFamily="34" charset="0"/>
              </a:rPr>
              <a:t> </a:t>
            </a:r>
            <a:r>
              <a:rPr lang="en-US" dirty="0" smtClean="0">
                <a:solidFill>
                  <a:srgbClr val="002060"/>
                </a:solidFill>
                <a:latin typeface="Segoe UI" pitchFamily="34" charset="0"/>
                <a:ea typeface="Segoe UI" pitchFamily="34" charset="0"/>
                <a:cs typeface="Segoe UI" pitchFamily="34" charset="0"/>
              </a:rPr>
              <a:t>- </a:t>
            </a:r>
            <a:r>
              <a:rPr lang="en-US" sz="1700" dirty="0" smtClean="0">
                <a:solidFill>
                  <a:schemeClr val="tx2">
                    <a:lumMod val="50000"/>
                  </a:schemeClr>
                </a:solidFill>
                <a:latin typeface="Segoe UI" pitchFamily="34" charset="0"/>
                <a:ea typeface="Segoe UI" pitchFamily="34" charset="0"/>
                <a:cs typeface="Segoe UI" pitchFamily="34" charset="0"/>
              </a:rPr>
              <a:t>Services of the testing laboratory for</a:t>
            </a:r>
            <a:endParaRPr lang="ru-RU" sz="1700" dirty="0" smtClean="0">
              <a:solidFill>
                <a:schemeClr val="tx2">
                  <a:lumMod val="50000"/>
                </a:schemeClr>
              </a:solidFill>
              <a:latin typeface="Segoe UI" pitchFamily="34" charset="0"/>
              <a:ea typeface="Segoe UI" pitchFamily="34" charset="0"/>
              <a:cs typeface="Segoe UI" pitchFamily="34" charset="0"/>
            </a:endParaRPr>
          </a:p>
          <a:p>
            <a:r>
              <a:rPr lang="en-US" sz="1700" dirty="0" smtClean="0">
                <a:solidFill>
                  <a:schemeClr val="tx2">
                    <a:lumMod val="50000"/>
                  </a:schemeClr>
                </a:solidFill>
                <a:latin typeface="Segoe UI" pitchFamily="34" charset="0"/>
                <a:ea typeface="Segoe UI" pitchFamily="34" charset="0"/>
                <a:cs typeface="Segoe UI" pitchFamily="34" charset="0"/>
              </a:rPr>
              <a:t>   non-destructive control and geology of Zhana Consulting LTD LLP</a:t>
            </a:r>
            <a:endParaRPr lang="ru-RU" sz="1700" dirty="0">
              <a:solidFill>
                <a:schemeClr val="tx2">
                  <a:lumMod val="50000"/>
                </a:schemeClr>
              </a:solidFill>
              <a:latin typeface="Segoe UI" pitchFamily="34" charset="0"/>
              <a:ea typeface="Segoe UI" pitchFamily="34" charset="0"/>
              <a:cs typeface="Segoe UI" pitchFamily="34" charset="0"/>
            </a:endParaRPr>
          </a:p>
        </p:txBody>
      </p:sp>
      <p:pic>
        <p:nvPicPr>
          <p:cNvPr id="33" name="Picture 2" descr="C:\Users\User\Desktop\презентация\ИЛ\20170822_145129.jpg"/>
          <p:cNvPicPr>
            <a:picLocks noChangeAspect="1" noChangeArrowheads="1"/>
          </p:cNvPicPr>
          <p:nvPr/>
        </p:nvPicPr>
        <p:blipFill>
          <a:blip r:embed="rId7" cstate="print"/>
          <a:srcRect/>
          <a:stretch>
            <a:fillRect/>
          </a:stretch>
        </p:blipFill>
        <p:spPr bwMode="auto">
          <a:xfrm>
            <a:off x="4198239" y="285728"/>
            <a:ext cx="2380398" cy="2357454"/>
          </a:xfrm>
          <a:prstGeom prst="rect">
            <a:avLst/>
          </a:prstGeom>
          <a:noFill/>
        </p:spPr>
      </p:pic>
      <p:pic>
        <p:nvPicPr>
          <p:cNvPr id="35" name="Picture 4" descr="D:\Work\AMSTERDAM\GSA\Sors_PP\4\Plashka_1.png"/>
          <p:cNvPicPr>
            <a:picLocks noChangeAspect="1" noChangeArrowheads="1"/>
          </p:cNvPicPr>
          <p:nvPr/>
        </p:nvPicPr>
        <p:blipFill>
          <a:blip r:embed="rId8" cstate="print">
            <a:extLst>
              <a:ext uri="{28A0092B-C50C-407E-A947-70E740481C1C}">
                <a14:useLocalDpi xmlns:a14="http://schemas.microsoft.com/office/drawing/2010/main" val="0"/>
              </a:ext>
            </a:extLst>
          </a:blip>
          <a:srcRect r="6458"/>
          <a:stretch>
            <a:fillRect/>
          </a:stretch>
        </p:blipFill>
        <p:spPr bwMode="auto">
          <a:xfrm>
            <a:off x="1" y="4565388"/>
            <a:ext cx="6596073" cy="292372"/>
          </a:xfrm>
          <a:prstGeom prst="rect">
            <a:avLst/>
          </a:prstGeom>
          <a:noFill/>
          <a:extLst>
            <a:ext uri="{909E8E84-426E-40DD-AFC4-6F175D3DCCD1}">
              <a14:hiddenFill xmlns:a14="http://schemas.microsoft.com/office/drawing/2010/main">
                <a:solidFill>
                  <a:srgbClr val="FFFFFF"/>
                </a:solidFill>
              </a14:hiddenFill>
            </a:ext>
          </a:extLst>
        </p:spPr>
      </p:pic>
      <p:sp>
        <p:nvSpPr>
          <p:cNvPr id="37" name="Прямоугольник 36"/>
          <p:cNvSpPr/>
          <p:nvPr/>
        </p:nvSpPr>
        <p:spPr>
          <a:xfrm>
            <a:off x="0" y="4500570"/>
            <a:ext cx="5471731" cy="353943"/>
          </a:xfrm>
          <a:prstGeom prst="rect">
            <a:avLst/>
          </a:prstGeom>
        </p:spPr>
        <p:txBody>
          <a:bodyPr wrap="square">
            <a:spAutoFit/>
          </a:bodyPr>
          <a:lstStyle/>
          <a:p>
            <a:r>
              <a:rPr lang="ru-RU" sz="1700" dirty="0" smtClean="0">
                <a:solidFill>
                  <a:schemeClr val="tx2">
                    <a:lumMod val="50000"/>
                  </a:schemeClr>
                </a:solidFill>
                <a:latin typeface="Segoe UI" pitchFamily="34" charset="0"/>
                <a:ea typeface="Segoe UI" pitchFamily="34" charset="0"/>
                <a:cs typeface="Segoe UI" pitchFamily="34" charset="0"/>
              </a:rPr>
              <a:t>- </a:t>
            </a:r>
            <a:r>
              <a:rPr lang="en-US" sz="1700" dirty="0" smtClean="0">
                <a:solidFill>
                  <a:schemeClr val="tx2">
                    <a:lumMod val="50000"/>
                  </a:schemeClr>
                </a:solidFill>
                <a:latin typeface="Segoe UI" pitchFamily="34" charset="0"/>
                <a:ea typeface="Segoe UI" pitchFamily="34" charset="0"/>
                <a:cs typeface="Segoe UI" pitchFamily="34" charset="0"/>
              </a:rPr>
              <a:t>Technical inspection of buildings and structures</a:t>
            </a:r>
            <a:endParaRPr lang="ru-RU" sz="1700" dirty="0">
              <a:solidFill>
                <a:schemeClr val="tx2">
                  <a:lumMod val="50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145421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424437" y="357166"/>
            <a:ext cx="7600397" cy="1428760"/>
          </a:xfrm>
        </p:spPr>
        <p:txBody>
          <a:bodyPr rtlCol="0">
            <a:noAutofit/>
          </a:bodyPr>
          <a:lstStyle/>
          <a:p>
            <a:pPr algn="l"/>
            <a:r>
              <a:rPr lang="en-US" sz="4950" dirty="0" smtClean="0">
                <a:solidFill>
                  <a:schemeClr val="tx2">
                    <a:lumMod val="50000"/>
                  </a:schemeClr>
                </a:solidFill>
                <a:latin typeface="Segoe UI Light" pitchFamily="34" charset="0"/>
              </a:rPr>
              <a:t>Engineering services for </a:t>
            </a:r>
            <a:br>
              <a:rPr lang="en-US" sz="4950" dirty="0" smtClean="0">
                <a:solidFill>
                  <a:schemeClr val="tx2">
                    <a:lumMod val="50000"/>
                  </a:schemeClr>
                </a:solidFill>
                <a:latin typeface="Segoe UI Light" pitchFamily="34" charset="0"/>
              </a:rPr>
            </a:br>
            <a:r>
              <a:rPr lang="en-US" sz="4950" dirty="0" smtClean="0">
                <a:solidFill>
                  <a:schemeClr val="tx2">
                    <a:lumMod val="50000"/>
                  </a:schemeClr>
                </a:solidFill>
                <a:latin typeface="Segoe UI Light" pitchFamily="34" charset="0"/>
              </a:rPr>
              <a:t>technical supervision</a:t>
            </a:r>
            <a:endParaRPr lang="ru-RU" sz="4950" dirty="0">
              <a:solidFill>
                <a:schemeClr val="tx2">
                  <a:lumMod val="50000"/>
                </a:schemeClr>
              </a:solidFill>
              <a:latin typeface="Segoe UI Light" pitchFamily="34" charset="0"/>
            </a:endParaRPr>
          </a:p>
        </p:txBody>
      </p:sp>
      <p:sp>
        <p:nvSpPr>
          <p:cNvPr id="14" name="Объект 13"/>
          <p:cNvSpPr>
            <a:spLocks noGrp="1"/>
          </p:cNvSpPr>
          <p:nvPr>
            <p:ph idx="1"/>
          </p:nvPr>
        </p:nvSpPr>
        <p:spPr>
          <a:xfrm>
            <a:off x="134145" y="2000240"/>
            <a:ext cx="9082698" cy="4357718"/>
          </a:xfrm>
        </p:spPr>
        <p:txBody>
          <a:bodyPr numCol="1" rtlCol="0">
            <a:normAutofit/>
          </a:bodyPr>
          <a:lstStyle/>
          <a:p>
            <a:pPr>
              <a:lnSpc>
                <a:spcPct val="100000"/>
              </a:lnSpc>
              <a:spcBef>
                <a:spcPts val="0"/>
              </a:spcBef>
              <a:buNone/>
            </a:pPr>
            <a:endParaRPr lang="ru-RU" dirty="0" smtClean="0"/>
          </a:p>
          <a:p>
            <a:pPr>
              <a:lnSpc>
                <a:spcPct val="100000"/>
              </a:lnSpc>
              <a:spcBef>
                <a:spcPts val="0"/>
              </a:spcBef>
              <a:buNone/>
            </a:pPr>
            <a:endParaRPr lang="ru-RU" sz="2200" dirty="0" smtClean="0">
              <a:solidFill>
                <a:schemeClr val="tx2"/>
              </a:solidFill>
              <a:latin typeface="Segoe UI" pitchFamily="34" charset="0"/>
              <a:ea typeface="Segoe UI" pitchFamily="34" charset="0"/>
              <a:cs typeface="Segoe UI" pitchFamily="34" charset="0"/>
            </a:endParaRP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gn="just">
              <a:buNone/>
            </a:pPr>
            <a:r>
              <a:rPr lang="en-US" sz="2000" dirty="0" smtClean="0">
                <a:solidFill>
                  <a:schemeClr val="tx1">
                    <a:lumMod val="95000"/>
                    <a:lumOff val="5000"/>
                  </a:schemeClr>
                </a:solidFill>
                <a:latin typeface="Segoe UI" pitchFamily="34" charset="0"/>
                <a:ea typeface="Segoe UI" pitchFamily="34" charset="0"/>
                <a:cs typeface="Segoe UI" pitchFamily="34" charset="0"/>
              </a:rPr>
              <a:t>    </a:t>
            </a:r>
            <a:r>
              <a:rPr lang="ru-RU" sz="2000" dirty="0" smtClean="0">
                <a:solidFill>
                  <a:schemeClr val="tx1">
                    <a:lumMod val="95000"/>
                    <a:lumOff val="5000"/>
                  </a:schemeClr>
                </a:solidFill>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In January 24, 2017, Zhana Consulting LTD LLP received a new Certificate of accreditation for the right to carry out engineering services for technical supervision on technically and technologically complex facilities of the first level of responsibility. Technical supervision is carried out for the construction of industrial and civil buildings and facilities, as well as supervision of the construction of roads and bridges.</a:t>
            </a:r>
            <a:endParaRPr lang="ru-RU" sz="2000" dirty="0" smtClean="0">
              <a:latin typeface="Segoe UI" pitchFamily="34" charset="0"/>
              <a:ea typeface="Segoe UI" pitchFamily="34" charset="0"/>
              <a:cs typeface="Segoe UI" pitchFamily="34" charset="0"/>
            </a:endParaRPr>
          </a:p>
          <a:p>
            <a:pPr algn="just">
              <a:buNone/>
            </a:pPr>
            <a:r>
              <a:rPr lang="en-US" sz="2000" dirty="0" smtClean="0">
                <a:latin typeface="Segoe UI" pitchFamily="34" charset="0"/>
                <a:ea typeface="Segoe UI" pitchFamily="34" charset="0"/>
                <a:cs typeface="Segoe UI" pitchFamily="34" charset="0"/>
              </a:rPr>
              <a:t>     Our company has highly qualified specialists, own motor transport and all the necessary modern equipment for technical supervision.</a:t>
            </a:r>
            <a:endParaRPr lang="ru-RU" sz="2000" dirty="0">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338888" y="637892"/>
            <a:ext cx="273849" cy="207643"/>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pic>
        <p:nvPicPr>
          <p:cNvPr id="5"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37" y="2214554"/>
            <a:ext cx="6328376" cy="107157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2496" y="2428868"/>
            <a:ext cx="5684950" cy="677108"/>
          </a:xfrm>
          <a:prstGeom prst="rect">
            <a:avLst/>
          </a:prstGeom>
        </p:spPr>
        <p:txBody>
          <a:bodyPr wrap="square">
            <a:spAutoFit/>
          </a:bodyPr>
          <a:lstStyle/>
          <a:p>
            <a:r>
              <a:rPr lang="en-US" sz="1900" dirty="0" smtClean="0">
                <a:solidFill>
                  <a:schemeClr val="tx2">
                    <a:lumMod val="50000"/>
                  </a:schemeClr>
                </a:solidFill>
                <a:latin typeface="Segoe UI" pitchFamily="34" charset="0"/>
                <a:ea typeface="Segoe UI" pitchFamily="34" charset="0"/>
                <a:cs typeface="Segoe UI" pitchFamily="34" charset="0"/>
              </a:rPr>
              <a:t>Perfection of performance and guaranteed reliability  is the main quality of our work</a:t>
            </a:r>
            <a:endParaRPr lang="ru-RU" sz="1900" dirty="0">
              <a:solidFill>
                <a:schemeClr val="tx2">
                  <a:lumMod val="50000"/>
                </a:schemeClr>
              </a:solidFill>
              <a:latin typeface="Segoe UI" pitchFamily="34" charset="0"/>
              <a:ea typeface="Segoe UI" pitchFamily="34" charset="0"/>
              <a:cs typeface="Segoe UI" pitchFamily="34" charset="0"/>
            </a:endParaRPr>
          </a:p>
        </p:txBody>
      </p: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C:\Users\User\Desktop\презентация\ФОТО АКСАЙ\IMG-20170815-WA0016.jpg"/>
          <p:cNvPicPr>
            <a:picLocks noChangeAspect="1" noChangeArrowheads="1"/>
          </p:cNvPicPr>
          <p:nvPr/>
        </p:nvPicPr>
        <p:blipFill>
          <a:blip r:embed="rId4"/>
          <a:srcRect/>
          <a:stretch>
            <a:fillRect/>
          </a:stretch>
        </p:blipFill>
        <p:spPr bwMode="auto">
          <a:xfrm>
            <a:off x="6810872" y="1"/>
            <a:ext cx="3095129" cy="3286123"/>
          </a:xfrm>
          <a:prstGeom prst="round2Diag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40554" y="214290"/>
            <a:ext cx="8881355" cy="1357322"/>
          </a:xfrm>
        </p:spPr>
        <p:txBody>
          <a:bodyPr rtlCol="0">
            <a:noAutofit/>
          </a:bodyPr>
          <a:lstStyle/>
          <a:p>
            <a:pPr algn="l"/>
            <a:r>
              <a:rPr lang="ru-RU" sz="4500" b="1" dirty="0" smtClean="0">
                <a:latin typeface="Segoe UI Light" pitchFamily="34" charset="0"/>
                <a:cs typeface="Times New Roman" pitchFamily="18" charset="0"/>
              </a:rPr>
              <a:t/>
            </a:r>
            <a:br>
              <a:rPr lang="ru-RU" sz="4500" b="1" dirty="0" smtClean="0">
                <a:latin typeface="Segoe UI Light" pitchFamily="34" charset="0"/>
                <a:cs typeface="Times New Roman" pitchFamily="18" charset="0"/>
              </a:rPr>
            </a:br>
            <a:r>
              <a:rPr lang="en-US" sz="4800" b="1" dirty="0" smtClean="0"/>
              <a:t> </a:t>
            </a:r>
            <a:br>
              <a:rPr lang="en-US" sz="4800" b="1" dirty="0" smtClean="0"/>
            </a:br>
            <a:r>
              <a:rPr lang="en-US" sz="3400" dirty="0" smtClean="0">
                <a:solidFill>
                  <a:schemeClr val="tx2">
                    <a:lumMod val="50000"/>
                  </a:schemeClr>
                </a:solidFill>
                <a:latin typeface="Segoe UI Light" pitchFamily="34" charset="0"/>
              </a:rPr>
              <a:t>Testing laboratory </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for non-destructive control  </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 Zhana Consulting LTD LLP </a:t>
            </a:r>
            <a:r>
              <a:rPr lang="ru-RU" sz="4800" dirty="0" smtClean="0"/>
              <a:t/>
            </a:r>
            <a:br>
              <a:rPr lang="ru-RU" sz="4800" dirty="0" smtClean="0"/>
            </a:br>
            <a:endParaRPr lang="ru-RU" sz="45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366378" y="3143248"/>
            <a:ext cx="4658060" cy="1000132"/>
          </a:xfrm>
        </p:spPr>
        <p:txBody>
          <a:bodyPr numCol="1" rtlCol="0">
            <a:normAutofit fontScale="47500" lnSpcReduction="20000"/>
          </a:bodyPr>
          <a:lstStyle/>
          <a:p>
            <a:pPr fontAlgn="base">
              <a:buNone/>
            </a:pPr>
            <a:r>
              <a:rPr lang="ru-RU" dirty="0" smtClean="0"/>
              <a:t>	</a:t>
            </a:r>
          </a:p>
          <a:p>
            <a:pPr fontAlgn="base">
              <a:buNone/>
            </a:pPr>
            <a:r>
              <a:rPr lang="ru-RU" sz="2400" dirty="0" smtClean="0">
                <a:solidFill>
                  <a:schemeClr val="tx2"/>
                </a:solidFill>
                <a:latin typeface="Segoe UI" pitchFamily="34" charset="0"/>
                <a:ea typeface="Segoe UI" pitchFamily="34" charset="0"/>
                <a:cs typeface="Segoe UI" pitchFamily="34" charset="0"/>
              </a:rPr>
              <a:t>    </a:t>
            </a:r>
          </a:p>
          <a:p>
            <a:pPr fontAlgn="base">
              <a:buNone/>
            </a:pPr>
            <a:r>
              <a:rPr lang="ru-RU" b="1" dirty="0" smtClean="0">
                <a:solidFill>
                  <a:schemeClr val="tx1">
                    <a:lumMod val="95000"/>
                    <a:lumOff val="5000"/>
                  </a:schemeClr>
                </a:solidFill>
                <a:latin typeface="Segoe UI" pitchFamily="34" charset="0"/>
                <a:ea typeface="Segoe UI" pitchFamily="34" charset="0"/>
                <a:cs typeface="Segoe UI" pitchFamily="34" charset="0"/>
              </a:rPr>
              <a:t>	</a:t>
            </a:r>
            <a:r>
              <a:rPr lang="ru-RU" sz="2400" b="1" dirty="0" smtClean="0">
                <a:solidFill>
                  <a:schemeClr val="tx2"/>
                </a:solidFill>
                <a:latin typeface="Segoe UI" pitchFamily="34" charset="0"/>
                <a:ea typeface="Segoe UI" pitchFamily="34" charset="0"/>
                <a:cs typeface="Segoe UI" pitchFamily="34" charset="0"/>
              </a:rPr>
              <a:t> </a:t>
            </a:r>
            <a:endParaRPr lang="ru-RU" sz="2400" dirty="0" smtClean="0">
              <a:solidFill>
                <a:schemeClr val="tx2"/>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endParaRPr lang="ru-RU" dirty="0">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473594" y="761043"/>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
        <p:nvSpPr>
          <p:cNvPr id="11" name="Прямоугольник 10"/>
          <p:cNvSpPr/>
          <p:nvPr/>
        </p:nvSpPr>
        <p:spPr>
          <a:xfrm>
            <a:off x="482495" y="2786057"/>
            <a:ext cx="8534599" cy="430887"/>
          </a:xfrm>
          <a:prstGeom prst="rect">
            <a:avLst/>
          </a:prstGeom>
        </p:spPr>
        <p:txBody>
          <a:bodyPr wrap="square">
            <a:spAutoFit/>
          </a:bodyPr>
          <a:lstStyle/>
          <a:p>
            <a:pPr algn="just"/>
            <a:endParaRPr lang="ru-RU" sz="2200" dirty="0">
              <a:latin typeface="Segoe UI" pitchFamily="34" charset="0"/>
              <a:ea typeface="Segoe UI" pitchFamily="34" charset="0"/>
              <a:cs typeface="Segoe UI" pitchFamily="34" charset="0"/>
            </a:endParaRPr>
          </a:p>
        </p:txBody>
      </p:sp>
      <p:sp>
        <p:nvSpPr>
          <p:cNvPr id="12" name="Прямоугольник 11"/>
          <p:cNvSpPr/>
          <p:nvPr/>
        </p:nvSpPr>
        <p:spPr>
          <a:xfrm>
            <a:off x="5238752" y="2214554"/>
            <a:ext cx="4667248" cy="4208844"/>
          </a:xfrm>
          <a:prstGeom prst="rect">
            <a:avLst/>
          </a:prstGeom>
        </p:spPr>
        <p:txBody>
          <a:bodyPr wrap="square">
            <a:spAutoFit/>
          </a:bodyPr>
          <a:lstStyle/>
          <a:p>
            <a:r>
              <a:rPr lang="ru-RU" sz="1650" dirty="0" smtClean="0">
                <a:latin typeface="Segoe UI" pitchFamily="34" charset="0"/>
                <a:ea typeface="Segoe UI" pitchFamily="34" charset="0"/>
                <a:cs typeface="Segoe UI" pitchFamily="34" charset="0"/>
              </a:rPr>
              <a:t>     </a:t>
            </a:r>
            <a:r>
              <a:rPr lang="en-US" sz="1650" dirty="0" smtClean="0">
                <a:latin typeface="Segoe UI" pitchFamily="34" charset="0"/>
                <a:ea typeface="Segoe UI" pitchFamily="34" charset="0"/>
                <a:cs typeface="Segoe UI" pitchFamily="34" charset="0"/>
              </a:rPr>
              <a:t>The laboratory of Zhana Consulting LTD LLP </a:t>
            </a:r>
            <a:endParaRPr lang="ru-RU" sz="1650" dirty="0" smtClean="0">
              <a:latin typeface="Segoe UI" pitchFamily="34" charset="0"/>
              <a:ea typeface="Segoe UI" pitchFamily="34" charset="0"/>
              <a:cs typeface="Segoe UI" pitchFamily="34" charset="0"/>
            </a:endParaRPr>
          </a:p>
          <a:p>
            <a:r>
              <a:rPr lang="en-US" sz="1650" dirty="0" smtClean="0">
                <a:latin typeface="Segoe UI" pitchFamily="34" charset="0"/>
                <a:ea typeface="Segoe UI" pitchFamily="34" charset="0"/>
                <a:cs typeface="Segoe UI" pitchFamily="34" charset="0"/>
              </a:rPr>
              <a:t>is accredited in the accreditation system of </a:t>
            </a:r>
            <a:endParaRPr lang="ru-RU" sz="1650" dirty="0" smtClean="0">
              <a:latin typeface="Segoe UI" pitchFamily="34" charset="0"/>
              <a:ea typeface="Segoe UI" pitchFamily="34" charset="0"/>
              <a:cs typeface="Segoe UI" pitchFamily="34" charset="0"/>
            </a:endParaRPr>
          </a:p>
          <a:p>
            <a:r>
              <a:rPr lang="en-US" sz="1650" dirty="0" smtClean="0">
                <a:latin typeface="Segoe UI" pitchFamily="34" charset="0"/>
                <a:ea typeface="Segoe UI" pitchFamily="34" charset="0"/>
                <a:cs typeface="Segoe UI" pitchFamily="34" charset="0"/>
              </a:rPr>
              <a:t>the Republic of Kazakhstan for compliance with the requirements of standard ISO/IEC 17025. </a:t>
            </a:r>
            <a:endParaRPr lang="ru-RU" sz="1650" dirty="0" smtClean="0">
              <a:latin typeface="Segoe UI" pitchFamily="34" charset="0"/>
              <a:ea typeface="Segoe UI" pitchFamily="34" charset="0"/>
              <a:cs typeface="Segoe UI" pitchFamily="34" charset="0"/>
            </a:endParaRPr>
          </a:p>
          <a:p>
            <a:endParaRPr lang="ru-RU" sz="1650" dirty="0" smtClean="0">
              <a:latin typeface="Segoe UI" pitchFamily="34" charset="0"/>
              <a:ea typeface="Segoe UI" pitchFamily="34" charset="0"/>
              <a:cs typeface="Segoe UI" pitchFamily="34" charset="0"/>
            </a:endParaRPr>
          </a:p>
          <a:p>
            <a:r>
              <a:rPr lang="ru-RU" sz="1650" dirty="0" smtClean="0">
                <a:latin typeface="Segoe UI" pitchFamily="34" charset="0"/>
                <a:ea typeface="Segoe UI" pitchFamily="34" charset="0"/>
                <a:cs typeface="Segoe UI" pitchFamily="34" charset="0"/>
              </a:rPr>
              <a:t>     </a:t>
            </a:r>
            <a:r>
              <a:rPr lang="en-US" sz="1650" dirty="0" smtClean="0">
                <a:latin typeface="Segoe UI" pitchFamily="34" charset="0"/>
                <a:ea typeface="Segoe UI" pitchFamily="34" charset="0"/>
                <a:cs typeface="Segoe UI" pitchFamily="34" charset="0"/>
              </a:rPr>
              <a:t>Specialists of the testing laboratory of Zhana Consulting LTD LLP passed certification in specialized, accredited training centers such as Batys Ondyrys-Kurylys Service LLP, Tenyz Arystany LLP, Certification Center for Nondestructive Testing PA, National center of expertise and certification RoK WKB JSC, have high qualifications and considerable experience in the requirements of standards applied in the Republic of Kazakhstan. </a:t>
            </a:r>
            <a:endParaRPr lang="ru-RU" sz="1650" dirty="0" smtClean="0">
              <a:latin typeface="Segoe UI" pitchFamily="34" charset="0"/>
              <a:ea typeface="Segoe UI" pitchFamily="34" charset="0"/>
              <a:cs typeface="Segoe UI" pitchFamily="34" charset="0"/>
            </a:endParaRPr>
          </a:p>
          <a:p>
            <a:endParaRPr lang="ru-RU" sz="2000" dirty="0"/>
          </a:p>
        </p:txBody>
      </p:sp>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Picture 2"/>
          <p:cNvPicPr>
            <a:picLocks noChangeAspect="1" noChangeArrowheads="1"/>
          </p:cNvPicPr>
          <p:nvPr/>
        </p:nvPicPr>
        <p:blipFill>
          <a:blip r:embed="rId3"/>
          <a:srcRect/>
          <a:stretch>
            <a:fillRect/>
          </a:stretch>
        </p:blipFill>
        <p:spPr bwMode="auto">
          <a:xfrm>
            <a:off x="595282" y="2000240"/>
            <a:ext cx="4357718" cy="4572032"/>
          </a:xfrm>
          <a:prstGeom prst="rect">
            <a:avLst/>
          </a:prstGeom>
          <a:noFill/>
          <a:ln w="9525">
            <a:noFill/>
            <a:miter lim="800000"/>
            <a:headEnd/>
            <a:tailEnd/>
          </a:ln>
          <a:effectLst/>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40555" y="-357214"/>
            <a:ext cx="6198396" cy="2428892"/>
          </a:xfrm>
        </p:spPr>
        <p:txBody>
          <a:bodyPr rtlCol="0">
            <a:noAutofit/>
          </a:bodyPr>
          <a:lstStyle/>
          <a:p>
            <a:pPr algn="l"/>
            <a:r>
              <a:rPr lang="ru-RU" sz="4500" b="1" dirty="0" smtClean="0">
                <a:latin typeface="Segoe UI Light" pitchFamily="34" charset="0"/>
                <a:cs typeface="Times New Roman" pitchFamily="18" charset="0"/>
              </a:rPr>
              <a:t/>
            </a:r>
            <a:br>
              <a:rPr lang="ru-RU" sz="4500" b="1" dirty="0" smtClean="0">
                <a:latin typeface="Segoe UI Light" pitchFamily="34" charset="0"/>
                <a:cs typeface="Times New Roman" pitchFamily="18" charset="0"/>
              </a:rPr>
            </a:br>
            <a:r>
              <a:rPr lang="en-US" sz="3200" dirty="0" smtClean="0">
                <a:solidFill>
                  <a:schemeClr val="tx2">
                    <a:lumMod val="50000"/>
                  </a:schemeClr>
                </a:solidFill>
                <a:latin typeface="Segoe UI Light" pitchFamily="34" charset="0"/>
              </a:rPr>
              <a:t> Testing laboratory </a:t>
            </a:r>
            <a:br>
              <a:rPr lang="en-US" sz="3200" dirty="0" smtClean="0">
                <a:solidFill>
                  <a:schemeClr val="tx2">
                    <a:lumMod val="50000"/>
                  </a:schemeClr>
                </a:solidFill>
                <a:latin typeface="Segoe UI Light" pitchFamily="34" charset="0"/>
              </a:rPr>
            </a:br>
            <a:r>
              <a:rPr lang="en-US" sz="3200" dirty="0" smtClean="0">
                <a:solidFill>
                  <a:schemeClr val="tx2">
                    <a:lumMod val="50000"/>
                  </a:schemeClr>
                </a:solidFill>
                <a:latin typeface="Segoe UI Light" pitchFamily="34" charset="0"/>
              </a:rPr>
              <a:t>for non-destructive control  </a:t>
            </a:r>
            <a:br>
              <a:rPr lang="en-US" sz="3200" dirty="0" smtClean="0">
                <a:solidFill>
                  <a:schemeClr val="tx2">
                    <a:lumMod val="50000"/>
                  </a:schemeClr>
                </a:solidFill>
                <a:latin typeface="Segoe UI Light" pitchFamily="34" charset="0"/>
              </a:rPr>
            </a:br>
            <a:r>
              <a:rPr lang="en-US" sz="3200" dirty="0" smtClean="0">
                <a:solidFill>
                  <a:schemeClr val="tx2">
                    <a:lumMod val="50000"/>
                  </a:schemeClr>
                </a:solidFill>
                <a:latin typeface="Segoe UI Light" pitchFamily="34" charset="0"/>
              </a:rPr>
              <a:t> Zhana Consulting LTD LLP </a:t>
            </a:r>
            <a:endParaRPr lang="ru-RU" sz="3200" dirty="0">
              <a:solidFill>
                <a:srgbClr val="002060"/>
              </a:solidFill>
              <a:latin typeface="Segoe UI Light" pitchFamily="34" charset="0"/>
              <a:cs typeface="Times New Roman" pitchFamily="18" charset="0"/>
            </a:endParaRPr>
          </a:p>
        </p:txBody>
      </p:sp>
      <p:sp>
        <p:nvSpPr>
          <p:cNvPr id="4" name="Прямокутний трикутник 5"/>
          <p:cNvSpPr/>
          <p:nvPr/>
        </p:nvSpPr>
        <p:spPr>
          <a:xfrm rot="2700000">
            <a:off x="505438" y="546730"/>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
        <p:nvSpPr>
          <p:cNvPr id="12" name="Прямоугольник 11"/>
          <p:cNvSpPr/>
          <p:nvPr/>
        </p:nvSpPr>
        <p:spPr>
          <a:xfrm>
            <a:off x="3881430" y="2000240"/>
            <a:ext cx="6024570" cy="830997"/>
          </a:xfrm>
          <a:prstGeom prst="rect">
            <a:avLst/>
          </a:prstGeom>
        </p:spPr>
        <p:txBody>
          <a:bodyPr wrap="square">
            <a:spAutoFit/>
          </a:bodyPr>
          <a:lstStyle/>
          <a:p>
            <a:r>
              <a:rPr lang="en-US" sz="1600" dirty="0" smtClean="0">
                <a:latin typeface="Segoe UI" pitchFamily="34" charset="0"/>
                <a:ea typeface="Segoe UI" pitchFamily="34" charset="0"/>
                <a:cs typeface="Segoe UI" pitchFamily="34" charset="0"/>
              </a:rPr>
              <a:t>     Accreditation provides consumers with a guarantee of the appropriate quality of services for testing and ensuring the accuracy of measurements.</a:t>
            </a:r>
            <a:endParaRPr lang="ru-RU" sz="1600" dirty="0">
              <a:latin typeface="Segoe UI" pitchFamily="34" charset="0"/>
              <a:ea typeface="Segoe UI" pitchFamily="34" charset="0"/>
              <a:cs typeface="Segoe UI" pitchFamily="34" charset="0"/>
            </a:endParaRPr>
          </a:p>
        </p:txBody>
      </p:sp>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54" name="Picture 6" descr="C:\Users\User\Desktop\Аттестат аккредитации и область аккредитации лаборатория_02.jpg"/>
          <p:cNvPicPr>
            <a:picLocks noGrp="1" noChangeAspect="1" noChangeArrowheads="1"/>
          </p:cNvPicPr>
          <p:nvPr>
            <p:ph idx="1"/>
          </p:nvPr>
        </p:nvPicPr>
        <p:blipFill>
          <a:blip r:embed="rId3" cstate="print"/>
          <a:srcRect/>
          <a:stretch>
            <a:fillRect/>
          </a:stretch>
        </p:blipFill>
        <p:spPr bwMode="auto">
          <a:xfrm>
            <a:off x="166654" y="1928802"/>
            <a:ext cx="3286148" cy="4071966"/>
          </a:xfrm>
          <a:prstGeom prst="rect">
            <a:avLst/>
          </a:prstGeom>
          <a:noFill/>
        </p:spPr>
      </p:pic>
      <p:pic>
        <p:nvPicPr>
          <p:cNvPr id="2055" name="Picture 7" descr="C:\Users\User\Desktop\Аттестат аккредитации и область аккредитации лаборатория_03.jpg"/>
          <p:cNvPicPr>
            <a:picLocks noChangeAspect="1" noChangeArrowheads="1"/>
          </p:cNvPicPr>
          <p:nvPr/>
        </p:nvPicPr>
        <p:blipFill>
          <a:blip r:embed="rId4" cstate="print"/>
          <a:srcRect/>
          <a:stretch>
            <a:fillRect/>
          </a:stretch>
        </p:blipFill>
        <p:spPr bwMode="auto">
          <a:xfrm>
            <a:off x="2381232" y="2857496"/>
            <a:ext cx="3286148" cy="3357586"/>
          </a:xfrm>
          <a:prstGeom prst="rect">
            <a:avLst/>
          </a:prstGeom>
          <a:noFill/>
        </p:spPr>
      </p:pic>
      <p:pic>
        <p:nvPicPr>
          <p:cNvPr id="2056" name="Picture 8" descr="C:\Users\User\Desktop\Аттестат аккредитации и область аккредитации лаборатория_04.jpg"/>
          <p:cNvPicPr>
            <a:picLocks noChangeAspect="1" noChangeArrowheads="1"/>
          </p:cNvPicPr>
          <p:nvPr/>
        </p:nvPicPr>
        <p:blipFill>
          <a:blip r:embed="rId5" cstate="print"/>
          <a:srcRect/>
          <a:stretch>
            <a:fillRect/>
          </a:stretch>
        </p:blipFill>
        <p:spPr bwMode="auto">
          <a:xfrm>
            <a:off x="4524372" y="3000372"/>
            <a:ext cx="2714644" cy="3714776"/>
          </a:xfrm>
          <a:prstGeom prst="rect">
            <a:avLst/>
          </a:prstGeom>
          <a:noFill/>
        </p:spPr>
      </p:pic>
      <p:pic>
        <p:nvPicPr>
          <p:cNvPr id="10" name="Рисунок 9"/>
          <p:cNvPicPr/>
          <p:nvPr/>
        </p:nvPicPr>
        <p:blipFill>
          <a:blip r:embed="rId6"/>
          <a:srcRect/>
          <a:stretch>
            <a:fillRect/>
          </a:stretch>
        </p:blipFill>
        <p:spPr bwMode="auto">
          <a:xfrm rot="5400000">
            <a:off x="5619543" y="3476837"/>
            <a:ext cx="3000396" cy="2333218"/>
          </a:xfrm>
          <a:prstGeom prst="rect">
            <a:avLst/>
          </a:prstGeom>
          <a:noFill/>
          <a:ln w="9525">
            <a:noFill/>
            <a:miter lim="800000"/>
            <a:headEnd/>
            <a:tailEnd/>
          </a:ln>
        </p:spPr>
      </p:pic>
      <p:pic>
        <p:nvPicPr>
          <p:cNvPr id="11" name="Рисунок 10"/>
          <p:cNvPicPr/>
          <p:nvPr/>
        </p:nvPicPr>
        <p:blipFill>
          <a:blip r:embed="rId7"/>
          <a:srcRect/>
          <a:stretch>
            <a:fillRect/>
          </a:stretch>
        </p:blipFill>
        <p:spPr bwMode="auto">
          <a:xfrm rot="5400000">
            <a:off x="6965153" y="3488549"/>
            <a:ext cx="3286148" cy="2166918"/>
          </a:xfrm>
          <a:prstGeom prst="rect">
            <a:avLst/>
          </a:prstGeom>
          <a:noFill/>
          <a:ln w="9525">
            <a:noFill/>
            <a:miter lim="800000"/>
            <a:headEnd/>
            <a:tailEnd/>
          </a:ln>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40554" y="214290"/>
            <a:ext cx="8881355" cy="1357322"/>
          </a:xfrm>
        </p:spPr>
        <p:txBody>
          <a:bodyPr rtlCol="0">
            <a:noAutofit/>
          </a:bodyPr>
          <a:lstStyle/>
          <a:p>
            <a:pPr algn="l"/>
            <a:r>
              <a:rPr lang="ru-RU" sz="4500" b="1" dirty="0" smtClean="0">
                <a:latin typeface="Segoe UI Light" pitchFamily="34" charset="0"/>
                <a:cs typeface="Times New Roman" pitchFamily="18" charset="0"/>
              </a:rPr>
              <a:t/>
            </a:r>
            <a:br>
              <a:rPr lang="ru-RU" sz="4500" b="1" dirty="0" smtClean="0">
                <a:latin typeface="Segoe UI Light" pitchFamily="34" charset="0"/>
                <a:cs typeface="Times New Roman" pitchFamily="18" charset="0"/>
              </a:rPr>
            </a:br>
            <a:r>
              <a:rPr lang="en-US" sz="4800" b="1" dirty="0" smtClean="0"/>
              <a:t> </a:t>
            </a:r>
            <a:br>
              <a:rPr lang="en-US" sz="4800" b="1" dirty="0" smtClean="0"/>
            </a:br>
            <a:r>
              <a:rPr lang="en-US" sz="3400" dirty="0" smtClean="0">
                <a:solidFill>
                  <a:schemeClr val="tx2">
                    <a:lumMod val="50000"/>
                  </a:schemeClr>
                </a:solidFill>
                <a:latin typeface="Segoe UI Light" pitchFamily="34" charset="0"/>
              </a:rPr>
              <a:t>Testing laboratory </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for non-destructive control  </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 Zhana Consulting LTD LLP </a:t>
            </a:r>
            <a:r>
              <a:rPr lang="ru-RU" sz="4800" dirty="0" smtClean="0"/>
              <a:t/>
            </a:r>
            <a:br>
              <a:rPr lang="ru-RU" sz="4800" dirty="0" smtClean="0"/>
            </a:br>
            <a:endParaRPr lang="ru-RU" sz="45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366378" y="3143248"/>
            <a:ext cx="9115184" cy="1000132"/>
          </a:xfrm>
        </p:spPr>
        <p:txBody>
          <a:bodyPr numCol="1" rtlCol="0">
            <a:normAutofit fontScale="47500" lnSpcReduction="20000"/>
          </a:bodyPr>
          <a:lstStyle/>
          <a:p>
            <a:pPr fontAlgn="base">
              <a:buNone/>
            </a:pPr>
            <a:r>
              <a:rPr lang="ru-RU" dirty="0" smtClean="0"/>
              <a:t>	</a:t>
            </a:r>
          </a:p>
          <a:p>
            <a:pPr fontAlgn="base">
              <a:buNone/>
            </a:pPr>
            <a:r>
              <a:rPr lang="ru-RU" sz="2400" dirty="0" smtClean="0">
                <a:solidFill>
                  <a:schemeClr val="tx2"/>
                </a:solidFill>
                <a:latin typeface="Segoe UI" pitchFamily="34" charset="0"/>
                <a:ea typeface="Segoe UI" pitchFamily="34" charset="0"/>
                <a:cs typeface="Segoe UI" pitchFamily="34" charset="0"/>
              </a:rPr>
              <a:t>    </a:t>
            </a:r>
          </a:p>
          <a:p>
            <a:pPr fontAlgn="base">
              <a:buNone/>
            </a:pPr>
            <a:r>
              <a:rPr lang="ru-RU" b="1" dirty="0" smtClean="0">
                <a:solidFill>
                  <a:schemeClr val="tx1">
                    <a:lumMod val="95000"/>
                    <a:lumOff val="5000"/>
                  </a:schemeClr>
                </a:solidFill>
                <a:latin typeface="Segoe UI" pitchFamily="34" charset="0"/>
                <a:ea typeface="Segoe UI" pitchFamily="34" charset="0"/>
                <a:cs typeface="Segoe UI" pitchFamily="34" charset="0"/>
              </a:rPr>
              <a:t>	</a:t>
            </a:r>
            <a:r>
              <a:rPr lang="ru-RU" sz="2400" b="1" dirty="0" smtClean="0">
                <a:solidFill>
                  <a:schemeClr val="tx2"/>
                </a:solidFill>
                <a:latin typeface="Segoe UI" pitchFamily="34" charset="0"/>
                <a:ea typeface="Segoe UI" pitchFamily="34" charset="0"/>
                <a:cs typeface="Segoe UI" pitchFamily="34" charset="0"/>
              </a:rPr>
              <a:t> </a:t>
            </a:r>
            <a:endParaRPr lang="ru-RU" sz="2400" dirty="0" smtClean="0">
              <a:solidFill>
                <a:schemeClr val="tx2"/>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endParaRPr lang="ru-RU" dirty="0">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473594" y="761043"/>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
        <p:nvSpPr>
          <p:cNvPr id="11" name="Прямоугольник 10"/>
          <p:cNvSpPr/>
          <p:nvPr/>
        </p:nvSpPr>
        <p:spPr>
          <a:xfrm>
            <a:off x="482495" y="2928934"/>
            <a:ext cx="9113975" cy="3170099"/>
          </a:xfrm>
          <a:prstGeom prst="rect">
            <a:avLst/>
          </a:prstGeom>
        </p:spPr>
        <p:txBody>
          <a:bodyPr wrap="square">
            <a:spAutoFit/>
          </a:bodyPr>
          <a:lstStyle/>
          <a:p>
            <a:r>
              <a:rPr lang="ru-RU" sz="2000" dirty="0" smtClean="0">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The main purpose of the testing laboratory for non-destructive testing of Zhana Consulting LTD LLP is to conduct on-site diagnostic and inspection work in the construction, operation and repair of main pipelines, commercial reservoirs and other gas, oil refining, construction and other industries. </a:t>
            </a:r>
            <a:endParaRPr lang="ru-RU" sz="2000" dirty="0" smtClean="0">
              <a:latin typeface="Segoe UI" pitchFamily="34" charset="0"/>
              <a:ea typeface="Segoe UI" pitchFamily="34" charset="0"/>
              <a:cs typeface="Segoe UI" pitchFamily="34" charset="0"/>
            </a:endParaRPr>
          </a:p>
          <a:p>
            <a:endParaRPr lang="ru-RU" sz="2000" dirty="0" smtClean="0">
              <a:latin typeface="Segoe UI" pitchFamily="34" charset="0"/>
              <a:ea typeface="Segoe UI" pitchFamily="34" charset="0"/>
              <a:cs typeface="Segoe UI" pitchFamily="34" charset="0"/>
            </a:endParaRPr>
          </a:p>
          <a:p>
            <a:r>
              <a:rPr lang="ru-RU" sz="2000" dirty="0" smtClean="0">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The testing laboratory has a rich material and regulatory base, is provided with a full production facility, modern equipment, which are annually tested and calibrated, with consumables for a full range of tests.</a:t>
            </a:r>
            <a:r>
              <a:rPr lang="ru-RU" sz="2000" dirty="0" smtClean="0">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 </a:t>
            </a:r>
            <a:endParaRPr lang="ru-RU" sz="2000" dirty="0" smtClean="0">
              <a:latin typeface="Segoe UI" pitchFamily="34" charset="0"/>
              <a:ea typeface="Segoe UI" pitchFamily="34" charset="0"/>
              <a:cs typeface="Segoe UI" pitchFamily="34" charset="0"/>
            </a:endParaRPr>
          </a:p>
          <a:p>
            <a:endParaRPr lang="ru-RU" sz="2000" dirty="0" smtClean="0">
              <a:latin typeface="Segoe UI" pitchFamily="34" charset="0"/>
              <a:ea typeface="Segoe UI" pitchFamily="34" charset="0"/>
              <a:cs typeface="Segoe UI" pitchFamily="34" charset="0"/>
            </a:endParaRPr>
          </a:p>
          <a:p>
            <a:endParaRPr lang="ru-RU" sz="2000" dirty="0">
              <a:latin typeface="Segoe UI" pitchFamily="34" charset="0"/>
              <a:ea typeface="Segoe UI" pitchFamily="34" charset="0"/>
              <a:cs typeface="Segoe UI" pitchFamily="34" charset="0"/>
            </a:endParaRPr>
          </a:p>
        </p:txBody>
      </p:sp>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кутник 29"/>
          <p:cNvSpPr/>
          <p:nvPr/>
        </p:nvSpPr>
        <p:spPr>
          <a:xfrm>
            <a:off x="6381760" y="142852"/>
            <a:ext cx="3524240" cy="71441"/>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6" name="Picture 3" descr="C:\Users\User\Desktop\презентация\ИЛ\P1030444.JPG"/>
          <p:cNvPicPr>
            <a:picLocks noChangeAspect="1" noChangeArrowheads="1"/>
          </p:cNvPicPr>
          <p:nvPr/>
        </p:nvPicPr>
        <p:blipFill>
          <a:blip r:embed="rId3" cstate="print"/>
          <a:srcRect/>
          <a:stretch>
            <a:fillRect/>
          </a:stretch>
        </p:blipFill>
        <p:spPr bwMode="auto">
          <a:xfrm>
            <a:off x="6381760" y="214290"/>
            <a:ext cx="3524239" cy="2428892"/>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40554" y="214290"/>
            <a:ext cx="8881355" cy="1357322"/>
          </a:xfrm>
        </p:spPr>
        <p:txBody>
          <a:bodyPr rtlCol="0">
            <a:noAutofit/>
          </a:bodyPr>
          <a:lstStyle/>
          <a:p>
            <a:pPr algn="l"/>
            <a:r>
              <a:rPr lang="ru-RU" sz="4500" b="1" dirty="0" smtClean="0">
                <a:latin typeface="Segoe UI Light" pitchFamily="34" charset="0"/>
                <a:cs typeface="Times New Roman" pitchFamily="18" charset="0"/>
              </a:rPr>
              <a:t/>
            </a:r>
            <a:br>
              <a:rPr lang="ru-RU" sz="4500" b="1" dirty="0" smtClean="0">
                <a:latin typeface="Segoe UI Light" pitchFamily="34" charset="0"/>
                <a:cs typeface="Times New Roman" pitchFamily="18" charset="0"/>
              </a:rPr>
            </a:br>
            <a:r>
              <a:rPr lang="en-US" sz="4800" b="1" dirty="0" smtClean="0"/>
              <a:t> </a:t>
            </a:r>
            <a:br>
              <a:rPr lang="en-US" sz="4800" b="1" dirty="0" smtClean="0"/>
            </a:br>
            <a:r>
              <a:rPr lang="en-US" sz="3400" dirty="0" smtClean="0">
                <a:solidFill>
                  <a:schemeClr val="tx2">
                    <a:lumMod val="50000"/>
                  </a:schemeClr>
                </a:solidFill>
                <a:latin typeface="Segoe UI Light" pitchFamily="34" charset="0"/>
              </a:rPr>
              <a:t>Testing laboratory </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for non-destructive control  </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 Zhana Consulting LTD LLP </a:t>
            </a:r>
            <a:r>
              <a:rPr lang="ru-RU" sz="4800" dirty="0" smtClean="0"/>
              <a:t/>
            </a:r>
            <a:br>
              <a:rPr lang="ru-RU" sz="4800" dirty="0" smtClean="0"/>
            </a:br>
            <a:endParaRPr lang="ru-RU" sz="45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366378" y="3143248"/>
            <a:ext cx="9115184" cy="1000132"/>
          </a:xfrm>
        </p:spPr>
        <p:txBody>
          <a:bodyPr numCol="1" rtlCol="0">
            <a:normAutofit fontScale="47500" lnSpcReduction="20000"/>
          </a:bodyPr>
          <a:lstStyle/>
          <a:p>
            <a:pPr fontAlgn="base">
              <a:buNone/>
            </a:pPr>
            <a:r>
              <a:rPr lang="ru-RU" dirty="0" smtClean="0"/>
              <a:t>	</a:t>
            </a:r>
          </a:p>
          <a:p>
            <a:pPr fontAlgn="base">
              <a:buNone/>
            </a:pPr>
            <a:r>
              <a:rPr lang="ru-RU" sz="2400" dirty="0" smtClean="0">
                <a:solidFill>
                  <a:schemeClr val="tx2"/>
                </a:solidFill>
                <a:latin typeface="Segoe UI" pitchFamily="34" charset="0"/>
                <a:ea typeface="Segoe UI" pitchFamily="34" charset="0"/>
                <a:cs typeface="Segoe UI" pitchFamily="34" charset="0"/>
              </a:rPr>
              <a:t>    </a:t>
            </a:r>
          </a:p>
          <a:p>
            <a:pPr fontAlgn="base">
              <a:buNone/>
            </a:pPr>
            <a:r>
              <a:rPr lang="ru-RU" b="1" dirty="0" smtClean="0">
                <a:solidFill>
                  <a:schemeClr val="tx1">
                    <a:lumMod val="95000"/>
                    <a:lumOff val="5000"/>
                  </a:schemeClr>
                </a:solidFill>
                <a:latin typeface="Segoe UI" pitchFamily="34" charset="0"/>
                <a:ea typeface="Segoe UI" pitchFamily="34" charset="0"/>
                <a:cs typeface="Segoe UI" pitchFamily="34" charset="0"/>
              </a:rPr>
              <a:t>	</a:t>
            </a:r>
            <a:r>
              <a:rPr lang="ru-RU" sz="2400" b="1" dirty="0" smtClean="0">
                <a:solidFill>
                  <a:schemeClr val="tx2"/>
                </a:solidFill>
                <a:latin typeface="Segoe UI" pitchFamily="34" charset="0"/>
                <a:ea typeface="Segoe UI" pitchFamily="34" charset="0"/>
                <a:cs typeface="Segoe UI" pitchFamily="34" charset="0"/>
              </a:rPr>
              <a:t> </a:t>
            </a:r>
            <a:endParaRPr lang="ru-RU" sz="2400" dirty="0" smtClean="0">
              <a:solidFill>
                <a:schemeClr val="tx2"/>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endParaRPr lang="ru-RU" dirty="0">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473594" y="761043"/>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
        <p:nvSpPr>
          <p:cNvPr id="11" name="Прямоугольник 10"/>
          <p:cNvSpPr/>
          <p:nvPr/>
        </p:nvSpPr>
        <p:spPr>
          <a:xfrm>
            <a:off x="482495" y="3000372"/>
            <a:ext cx="8756785" cy="1015663"/>
          </a:xfrm>
          <a:prstGeom prst="rect">
            <a:avLst/>
          </a:prstGeom>
        </p:spPr>
        <p:txBody>
          <a:bodyPr wrap="square">
            <a:spAutoFit/>
          </a:bodyPr>
          <a:lstStyle/>
          <a:p>
            <a:pPr algn="just"/>
            <a:r>
              <a:rPr lang="ru-RU" sz="2000" dirty="0" smtClean="0">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The testing laboratory conducts certification testing of products in accordance with the areas of laboratory accreditation using the following methods of nondestructive testing:</a:t>
            </a:r>
            <a:endParaRPr lang="ru-RU" sz="2000" dirty="0">
              <a:latin typeface="Segoe UI" pitchFamily="34" charset="0"/>
              <a:ea typeface="Segoe UI" pitchFamily="34" charset="0"/>
              <a:cs typeface="Segoe UI" pitchFamily="34" charset="0"/>
            </a:endParaRPr>
          </a:p>
        </p:txBody>
      </p:sp>
      <p:sp>
        <p:nvSpPr>
          <p:cNvPr id="12" name="Прямоугольник 11"/>
          <p:cNvSpPr/>
          <p:nvPr/>
        </p:nvSpPr>
        <p:spPr>
          <a:xfrm>
            <a:off x="482494" y="4214818"/>
            <a:ext cx="8328157" cy="2246769"/>
          </a:xfrm>
          <a:prstGeom prst="rect">
            <a:avLst/>
          </a:prstGeom>
        </p:spPr>
        <p:txBody>
          <a:bodyPr wrap="square">
            <a:spAutoFit/>
          </a:bodyPr>
          <a:lstStyle/>
          <a:p>
            <a:r>
              <a:rPr lang="en-US" sz="2000" b="1" dirty="0" smtClean="0">
                <a:latin typeface="Segoe UI" pitchFamily="34" charset="0"/>
                <a:ea typeface="Segoe UI" pitchFamily="34" charset="0"/>
                <a:cs typeface="Segoe UI" pitchFamily="34" charset="0"/>
              </a:rPr>
              <a:t>The testing laboratory for non-destructive testing conducts the following studies:</a:t>
            </a:r>
            <a:endParaRPr lang="ru-RU" sz="2000" b="1" dirty="0" smtClean="0">
              <a:latin typeface="Segoe UI" pitchFamily="34" charset="0"/>
              <a:ea typeface="Segoe UI" pitchFamily="34" charset="0"/>
              <a:cs typeface="Segoe UI" pitchFamily="34" charset="0"/>
            </a:endParaRPr>
          </a:p>
          <a:p>
            <a:r>
              <a:rPr lang="en-US" sz="1900" dirty="0" smtClean="0">
                <a:latin typeface="Segoe UI" pitchFamily="34" charset="0"/>
                <a:ea typeface="Segoe UI" pitchFamily="34" charset="0"/>
                <a:cs typeface="Segoe UI" pitchFamily="34" charset="0"/>
              </a:rPr>
              <a:t>VT - visual and measuring control;</a:t>
            </a:r>
            <a:endParaRPr lang="ru-RU" sz="1900" dirty="0" smtClean="0">
              <a:latin typeface="Segoe UI" pitchFamily="34" charset="0"/>
              <a:ea typeface="Segoe UI" pitchFamily="34" charset="0"/>
              <a:cs typeface="Segoe UI" pitchFamily="34" charset="0"/>
            </a:endParaRPr>
          </a:p>
          <a:p>
            <a:r>
              <a:rPr lang="en-US" sz="1900" dirty="0" smtClean="0">
                <a:latin typeface="Segoe UI" pitchFamily="34" charset="0"/>
                <a:ea typeface="Segoe UI" pitchFamily="34" charset="0"/>
                <a:cs typeface="Segoe UI" pitchFamily="34" charset="0"/>
              </a:rPr>
              <a:t>UT - Ultrasonic flaw detection and thickness measurement;</a:t>
            </a:r>
            <a:endParaRPr lang="ru-RU" sz="1900" dirty="0" smtClean="0">
              <a:latin typeface="Segoe UI" pitchFamily="34" charset="0"/>
              <a:ea typeface="Segoe UI" pitchFamily="34" charset="0"/>
              <a:cs typeface="Segoe UI" pitchFamily="34" charset="0"/>
            </a:endParaRPr>
          </a:p>
          <a:p>
            <a:r>
              <a:rPr lang="en-US" sz="1900" dirty="0" smtClean="0">
                <a:latin typeface="Segoe UI" pitchFamily="34" charset="0"/>
                <a:ea typeface="Segoe UI" pitchFamily="34" charset="0"/>
                <a:cs typeface="Segoe UI" pitchFamily="34" charset="0"/>
              </a:rPr>
              <a:t>PT - penetrating substances;</a:t>
            </a:r>
            <a:endParaRPr lang="ru-RU" sz="1900" dirty="0" smtClean="0">
              <a:latin typeface="Segoe UI" pitchFamily="34" charset="0"/>
              <a:ea typeface="Segoe UI" pitchFamily="34" charset="0"/>
              <a:cs typeface="Segoe UI" pitchFamily="34" charset="0"/>
            </a:endParaRPr>
          </a:p>
          <a:p>
            <a:r>
              <a:rPr lang="en-US" sz="1900" dirty="0" smtClean="0">
                <a:latin typeface="Segoe UI" pitchFamily="34" charset="0"/>
                <a:ea typeface="Segoe UI" pitchFamily="34" charset="0"/>
                <a:cs typeface="Segoe UI" pitchFamily="34" charset="0"/>
              </a:rPr>
              <a:t>MT - magnetic particle inspection;</a:t>
            </a:r>
            <a:endParaRPr lang="ru-RU" sz="1900" dirty="0" smtClean="0">
              <a:latin typeface="Segoe UI" pitchFamily="34" charset="0"/>
              <a:ea typeface="Segoe UI" pitchFamily="34" charset="0"/>
              <a:cs typeface="Segoe UI" pitchFamily="34" charset="0"/>
            </a:endParaRPr>
          </a:p>
          <a:p>
            <a:r>
              <a:rPr lang="en-US" sz="1900" dirty="0" smtClean="0">
                <a:latin typeface="Segoe UI" pitchFamily="34" charset="0"/>
                <a:ea typeface="Segoe UI" pitchFamily="34" charset="0"/>
                <a:cs typeface="Segoe UI" pitchFamily="34" charset="0"/>
              </a:rPr>
              <a:t>Measuring the hardness of the method of Rockwell, </a:t>
            </a:r>
            <a:r>
              <a:rPr lang="en-US" sz="1900" dirty="0" err="1" smtClean="0">
                <a:latin typeface="Segoe UI" pitchFamily="34" charset="0"/>
                <a:ea typeface="Segoe UI" pitchFamily="34" charset="0"/>
                <a:cs typeface="Segoe UI" pitchFamily="34" charset="0"/>
              </a:rPr>
              <a:t>Brinell</a:t>
            </a:r>
            <a:r>
              <a:rPr lang="en-US" sz="1900" dirty="0" smtClean="0">
                <a:latin typeface="Segoe UI" pitchFamily="34" charset="0"/>
                <a:ea typeface="Segoe UI" pitchFamily="34" charset="0"/>
                <a:cs typeface="Segoe UI" pitchFamily="34" charset="0"/>
              </a:rPr>
              <a:t>, Vickers.</a:t>
            </a:r>
            <a:endParaRPr lang="ru-RU" sz="1900" dirty="0">
              <a:latin typeface="Segoe UI" pitchFamily="34" charset="0"/>
              <a:ea typeface="Segoe UI" pitchFamily="34" charset="0"/>
              <a:cs typeface="Segoe UI" pitchFamily="34" charset="0"/>
            </a:endParaRPr>
          </a:p>
        </p:txBody>
      </p:sp>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кутник 29"/>
          <p:cNvSpPr/>
          <p:nvPr/>
        </p:nvSpPr>
        <p:spPr>
          <a:xfrm>
            <a:off x="6381760" y="142852"/>
            <a:ext cx="3524240" cy="71441"/>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7" name="Picture 2" descr="C:\Users\User\Desktop\imgpreview.jpg"/>
          <p:cNvPicPr>
            <a:picLocks noChangeAspect="1" noChangeArrowheads="1"/>
          </p:cNvPicPr>
          <p:nvPr/>
        </p:nvPicPr>
        <p:blipFill>
          <a:blip r:embed="rId3"/>
          <a:srcRect/>
          <a:stretch>
            <a:fillRect/>
          </a:stretch>
        </p:blipFill>
        <p:spPr bwMode="auto">
          <a:xfrm>
            <a:off x="6381760" y="214290"/>
            <a:ext cx="3524240" cy="2428892"/>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38092" y="1643050"/>
            <a:ext cx="9144064" cy="2714644"/>
          </a:xfrm>
        </p:spPr>
        <p:txBody>
          <a:bodyPr>
            <a:normAutofit/>
          </a:bodyPr>
          <a:lstStyle/>
          <a:p>
            <a:r>
              <a:rPr lang="en-US" sz="1800" dirty="0" smtClean="0">
                <a:latin typeface="Segoe UI" pitchFamily="34" charset="0"/>
                <a:ea typeface="Segoe UI" pitchFamily="34" charset="0"/>
                <a:cs typeface="Segoe UI" pitchFamily="34" charset="0"/>
              </a:rPr>
              <a:t>Laboratory testing of soils are produced in an accredited testing laboratory.</a:t>
            </a:r>
            <a:endParaRPr lang="ru-RU" sz="1800" dirty="0" smtClean="0">
              <a:latin typeface="Segoe UI" pitchFamily="34" charset="0"/>
              <a:ea typeface="Segoe UI" pitchFamily="34" charset="0"/>
              <a:cs typeface="Segoe UI" pitchFamily="34" charset="0"/>
            </a:endParaRPr>
          </a:p>
          <a:p>
            <a:r>
              <a:rPr lang="en-US" sz="1800" dirty="0" smtClean="0">
                <a:latin typeface="Segoe UI" pitchFamily="34" charset="0"/>
                <a:ea typeface="Segoe UI" pitchFamily="34" charset="0"/>
                <a:cs typeface="Segoe UI" pitchFamily="34" charset="0"/>
              </a:rPr>
              <a:t> In the composition of engineering-geological surveys are carried out laboratory, geological studies of the physical and mechanical properties of soils, in compression and shear devices, in devices of three-axis compression.</a:t>
            </a:r>
            <a:endParaRPr lang="ru-RU" sz="1800" dirty="0" smtClean="0">
              <a:latin typeface="Segoe UI" pitchFamily="34" charset="0"/>
              <a:ea typeface="Segoe UI" pitchFamily="34" charset="0"/>
              <a:cs typeface="Segoe UI" pitchFamily="34" charset="0"/>
            </a:endParaRPr>
          </a:p>
          <a:p>
            <a:r>
              <a:rPr lang="en-US" sz="1800" dirty="0" smtClean="0">
                <a:latin typeface="Segoe UI" pitchFamily="34" charset="0"/>
                <a:ea typeface="Segoe UI" pitchFamily="34" charset="0"/>
                <a:cs typeface="Segoe UI" pitchFamily="34" charset="0"/>
              </a:rPr>
              <a:t>As a result of laboratory research, the title, composition, condition, physical and mechanical properties of soils are determined. Geological studies of the soil are carried out in order to identify the properties of adhesion and deformations of the soil mass, to simulate the effect of the structure on the ground.</a:t>
            </a:r>
            <a:endParaRPr lang="ru-RU" sz="1800" dirty="0" smtClean="0">
              <a:latin typeface="Segoe UI" pitchFamily="34" charset="0"/>
              <a:ea typeface="Segoe UI" pitchFamily="34" charset="0"/>
              <a:cs typeface="Segoe UI" pitchFamily="34" charset="0"/>
            </a:endParaRPr>
          </a:p>
          <a:p>
            <a:pPr>
              <a:buNone/>
            </a:pPr>
            <a:endParaRPr lang="ru-RU" sz="1400" dirty="0" smtClean="0"/>
          </a:p>
        </p:txBody>
      </p:sp>
      <p:sp>
        <p:nvSpPr>
          <p:cNvPr id="4" name="Заголовок 12"/>
          <p:cNvSpPr>
            <a:spLocks noGrp="1"/>
          </p:cNvSpPr>
          <p:nvPr>
            <p:ph type="title"/>
          </p:nvPr>
        </p:nvSpPr>
        <p:spPr>
          <a:xfrm>
            <a:off x="304764" y="142852"/>
            <a:ext cx="9601236" cy="725470"/>
          </a:xfrm>
        </p:spPr>
        <p:txBody>
          <a:bodyPr rtlCol="0">
            <a:noAutofit/>
          </a:bodyPr>
          <a:lstStyle/>
          <a:p>
            <a:r>
              <a:rPr lang="en-US" sz="4500" b="1" dirty="0" smtClean="0">
                <a:latin typeface="Segoe UI Light" pitchFamily="34" charset="0"/>
                <a:cs typeface="Times New Roman" pitchFamily="18" charset="0"/>
              </a:rPr>
              <a:t/>
            </a:r>
            <a:br>
              <a:rPr lang="en-US" sz="4500" b="1" dirty="0" smtClean="0">
                <a:latin typeface="Segoe UI Light" pitchFamily="34" charset="0"/>
                <a:cs typeface="Times New Roman" pitchFamily="18" charset="0"/>
              </a:rPr>
            </a:br>
            <a:r>
              <a:rPr lang="en-US" sz="3400" dirty="0" smtClean="0">
                <a:solidFill>
                  <a:schemeClr val="tx2">
                    <a:lumMod val="50000"/>
                  </a:schemeClr>
                </a:solidFill>
                <a:latin typeface="Segoe UI Light" pitchFamily="34" charset="0"/>
              </a:rPr>
              <a:t>Testing laboratory for geology</a:t>
            </a:r>
            <a:br>
              <a:rPr lang="en-US" sz="3400" dirty="0" smtClean="0">
                <a:solidFill>
                  <a:schemeClr val="tx2">
                    <a:lumMod val="50000"/>
                  </a:schemeClr>
                </a:solidFill>
                <a:latin typeface="Segoe UI Light" pitchFamily="34" charset="0"/>
              </a:rPr>
            </a:br>
            <a:r>
              <a:rPr lang="en-US" sz="3400" dirty="0" smtClean="0">
                <a:solidFill>
                  <a:schemeClr val="tx2">
                    <a:lumMod val="50000"/>
                  </a:schemeClr>
                </a:solidFill>
                <a:latin typeface="Segoe UI Light" pitchFamily="34" charset="0"/>
              </a:rPr>
              <a:t> “</a:t>
            </a:r>
            <a:r>
              <a:rPr lang="en-US" sz="3400" dirty="0" err="1" smtClean="0">
                <a:solidFill>
                  <a:schemeClr val="tx2">
                    <a:lumMod val="50000"/>
                  </a:schemeClr>
                </a:solidFill>
                <a:latin typeface="Segoe UI Light" pitchFamily="34" charset="0"/>
              </a:rPr>
              <a:t>Zhana</a:t>
            </a:r>
            <a:r>
              <a:rPr lang="en-US" sz="3400" dirty="0" smtClean="0">
                <a:solidFill>
                  <a:schemeClr val="tx2">
                    <a:lumMod val="50000"/>
                  </a:schemeClr>
                </a:solidFill>
                <a:latin typeface="Segoe UI Light" pitchFamily="34" charset="0"/>
              </a:rPr>
              <a:t> Consulting LTD” LLP </a:t>
            </a:r>
            <a:endParaRPr lang="ru-RU" sz="3400" dirty="0">
              <a:solidFill>
                <a:srgbClr val="002060"/>
              </a:solidFill>
              <a:latin typeface="Segoe UI Light" pitchFamily="34" charset="0"/>
              <a:cs typeface="Times New Roman" pitchFamily="18" charset="0"/>
            </a:endParaRPr>
          </a:p>
        </p:txBody>
      </p:sp>
      <p:pic>
        <p:nvPicPr>
          <p:cNvPr id="12" name="Рисунок 11" descr="\\Karina\общие документы\Фото\IMG-20190121-WA0015.jpg"/>
          <p:cNvPicPr/>
          <p:nvPr/>
        </p:nvPicPr>
        <p:blipFill>
          <a:blip r:embed="rId2"/>
          <a:srcRect/>
          <a:stretch>
            <a:fillRect/>
          </a:stretch>
        </p:blipFill>
        <p:spPr bwMode="auto">
          <a:xfrm>
            <a:off x="5238752" y="4286256"/>
            <a:ext cx="4071966" cy="2428892"/>
          </a:xfrm>
          <a:prstGeom prst="rect">
            <a:avLst/>
          </a:prstGeom>
          <a:noFill/>
        </p:spPr>
      </p:pic>
      <p:pic>
        <p:nvPicPr>
          <p:cNvPr id="13" name="Рисунок 12" descr="\\Karina\общие документы\Фото\IMG-20190121-WA0019.jpg"/>
          <p:cNvPicPr/>
          <p:nvPr/>
        </p:nvPicPr>
        <p:blipFill>
          <a:blip r:embed="rId3"/>
          <a:srcRect/>
          <a:stretch>
            <a:fillRect/>
          </a:stretch>
        </p:blipFill>
        <p:spPr bwMode="auto">
          <a:xfrm>
            <a:off x="595282" y="4286256"/>
            <a:ext cx="4071966" cy="2428892"/>
          </a:xfrm>
          <a:prstGeom prst="rect">
            <a:avLst/>
          </a:prstGeom>
          <a:noFill/>
          <a:ln w="9525">
            <a:noFill/>
            <a:miter lim="800000"/>
            <a:headEnd/>
            <a:tailEnd/>
          </a:ln>
        </p:spPr>
      </p:pic>
      <p:sp>
        <p:nvSpPr>
          <p:cNvPr id="14" name="Прямокутний трикутник 5"/>
          <p:cNvSpPr/>
          <p:nvPr/>
        </p:nvSpPr>
        <p:spPr>
          <a:xfrm rot="2700000">
            <a:off x="505438" y="546730"/>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User\Desktop\презентация\Новая папка\20161126_141009.jpg"/>
          <p:cNvPicPr>
            <a:picLocks noChangeAspect="1" noChangeArrowheads="1"/>
          </p:cNvPicPr>
          <p:nvPr/>
        </p:nvPicPr>
        <p:blipFill>
          <a:blip r:embed="rId3" cstate="print"/>
          <a:srcRect/>
          <a:stretch>
            <a:fillRect/>
          </a:stretch>
        </p:blipFill>
        <p:spPr bwMode="auto">
          <a:xfrm>
            <a:off x="5939994" y="500042"/>
            <a:ext cx="3773802" cy="3929090"/>
          </a:xfrm>
          <a:prstGeom prst="rect">
            <a:avLst/>
          </a:prstGeom>
          <a:noFill/>
        </p:spPr>
      </p:pic>
      <p:sp>
        <p:nvSpPr>
          <p:cNvPr id="13" name="Заголовок 12"/>
          <p:cNvSpPr>
            <a:spLocks noGrp="1"/>
          </p:cNvSpPr>
          <p:nvPr>
            <p:ph type="title"/>
          </p:nvPr>
        </p:nvSpPr>
        <p:spPr>
          <a:xfrm>
            <a:off x="505346" y="260648"/>
            <a:ext cx="3947587" cy="1066800"/>
          </a:xfrm>
        </p:spPr>
        <p:txBody>
          <a:bodyPr rtlCol="0">
            <a:normAutofit fontScale="90000"/>
          </a:bodyPr>
          <a:lstStyle/>
          <a:p>
            <a:r>
              <a:rPr lang="ru-RU" sz="3500" dirty="0" smtClean="0">
                <a:solidFill>
                  <a:schemeClr val="tx2">
                    <a:lumMod val="50000"/>
                  </a:schemeClr>
                </a:solidFill>
                <a:latin typeface="Segoe UI Light" pitchFamily="34" charset="0"/>
              </a:rPr>
              <a:t> </a:t>
            </a:r>
            <a:r>
              <a:rPr lang="en-US" sz="3500" dirty="0" smtClean="0">
                <a:solidFill>
                  <a:schemeClr val="tx2">
                    <a:lumMod val="50000"/>
                  </a:schemeClr>
                </a:solidFill>
                <a:latin typeface="Segoe UI Light" pitchFamily="34" charset="0"/>
              </a:rPr>
              <a:t>About the company</a:t>
            </a:r>
            <a:r>
              <a:rPr lang="ru-RU" sz="5400" dirty="0" smtClean="0">
                <a:solidFill>
                  <a:schemeClr val="tx2">
                    <a:lumMod val="50000"/>
                  </a:schemeClr>
                </a:solidFill>
                <a:latin typeface="Segoe UI Light" pitchFamily="34" charset="0"/>
              </a:rPr>
              <a:t/>
            </a:r>
            <a:br>
              <a:rPr lang="ru-RU" sz="5400" dirty="0" smtClean="0">
                <a:solidFill>
                  <a:schemeClr val="tx2">
                    <a:lumMod val="50000"/>
                  </a:schemeClr>
                </a:solidFill>
                <a:latin typeface="Segoe UI Light" pitchFamily="34" charset="0"/>
              </a:rPr>
            </a:br>
            <a:r>
              <a:rPr lang="en-US" sz="2400" dirty="0" smtClean="0">
                <a:solidFill>
                  <a:schemeClr val="tx2">
                    <a:lumMod val="50000"/>
                  </a:schemeClr>
                </a:solidFill>
                <a:latin typeface="Segoe UI Light" pitchFamily="34" charset="0"/>
              </a:rPr>
              <a:t> Zhana Consulting LTD LLP</a:t>
            </a:r>
            <a:endParaRPr lang="ru-RU" sz="2400" dirty="0">
              <a:solidFill>
                <a:schemeClr val="tx2">
                  <a:lumMod val="50000"/>
                </a:schemeClr>
              </a:solidFill>
              <a:latin typeface="Segoe UI Light" pitchFamily="34" charset="0"/>
            </a:endParaRPr>
          </a:p>
        </p:txBody>
      </p:sp>
      <p:sp>
        <p:nvSpPr>
          <p:cNvPr id="14" name="Объект 13"/>
          <p:cNvSpPr>
            <a:spLocks noGrp="1"/>
          </p:cNvSpPr>
          <p:nvPr>
            <p:ph idx="1"/>
          </p:nvPr>
        </p:nvSpPr>
        <p:spPr>
          <a:xfrm>
            <a:off x="366379" y="1916833"/>
            <a:ext cx="9026029" cy="4190999"/>
          </a:xfrm>
        </p:spPr>
        <p:txBody>
          <a:bodyPr rtlCol="0">
            <a:normAutofit lnSpcReduction="10000"/>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endParaRPr lang="ru-RU" sz="2200" dirty="0" smtClean="0">
              <a:solidFill>
                <a:srgbClr val="002060"/>
              </a:solidFill>
              <a:latin typeface="Segoe UI" pitchFamily="34" charset="0"/>
              <a:ea typeface="Segoe UI" pitchFamily="34" charset="0"/>
              <a:cs typeface="Segoe UI" pitchFamily="34" charset="0"/>
            </a:endParaRPr>
          </a:p>
          <a:p>
            <a:pPr>
              <a:buNone/>
            </a:pPr>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lgn="just">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The strategic goal is the formation of Zhana Consulting LTD LLP as a leader among innovative companies in Kazakhstan, by mastering new technologies, diversifying the types of activities, ensuring the fulfillment of obligations.</a:t>
            </a:r>
            <a:endParaRPr lang="ru-RU" sz="2000" dirty="0" smtClean="0">
              <a:latin typeface="Segoe UI" pitchFamily="34" charset="0"/>
              <a:ea typeface="Segoe UI" pitchFamily="34" charset="0"/>
              <a:cs typeface="Segoe UI" pitchFamily="34" charset="0"/>
            </a:endParaRPr>
          </a:p>
          <a:p>
            <a:pPr>
              <a:buNone/>
            </a:pPr>
            <a:endParaRPr lang="ru-RU" sz="2200" dirty="0" smtClean="0">
              <a:solidFill>
                <a:schemeClr val="tx1">
                  <a:lumMod val="95000"/>
                  <a:lumOff val="5000"/>
                </a:schemeClr>
              </a:solidFill>
              <a:latin typeface="Segoe UI" pitchFamily="34" charset="0"/>
              <a:ea typeface="Segoe UI" pitchFamily="34" charset="0"/>
              <a:cs typeface="Segoe UI" pitchFamily="34" charset="0"/>
            </a:endParaRPr>
          </a:p>
          <a:p>
            <a:pPr rtl="0"/>
            <a:endParaRPr lang="ru-RU"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Picture 5" descr="D:\Work\AMSTERDAM\GSA\Sors_PP\3\Plashka_3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437" y="2428868"/>
            <a:ext cx="5528695" cy="121444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09530" y="2571744"/>
            <a:ext cx="6215105" cy="923330"/>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  Zhana Consulting LTD LLP  today -</a:t>
            </a:r>
            <a:endParaRPr lang="ru-RU" dirty="0" smtClean="0">
              <a:solidFill>
                <a:schemeClr val="tx2">
                  <a:lumMod val="50000"/>
                </a:schemeClr>
              </a:solidFill>
              <a:latin typeface="Segoe UI" pitchFamily="34" charset="0"/>
              <a:ea typeface="Segoe UI" pitchFamily="34" charset="0"/>
              <a:cs typeface="Segoe UI" pitchFamily="34" charset="0"/>
            </a:endParaRPr>
          </a:p>
          <a:p>
            <a:r>
              <a:rPr lang="en-US" dirty="0" smtClean="0">
                <a:solidFill>
                  <a:schemeClr val="tx2">
                    <a:lumMod val="50000"/>
                  </a:schemeClr>
                </a:solidFill>
                <a:latin typeface="Segoe UI" pitchFamily="34" charset="0"/>
                <a:ea typeface="Segoe UI" pitchFamily="34" charset="0"/>
                <a:cs typeface="Segoe UI" pitchFamily="34" charset="0"/>
              </a:rPr>
              <a:t>  is an actively developing company and</a:t>
            </a:r>
            <a:endParaRPr lang="ru-RU" dirty="0" smtClean="0">
              <a:solidFill>
                <a:schemeClr val="tx2">
                  <a:lumMod val="50000"/>
                </a:schemeClr>
              </a:solidFill>
              <a:latin typeface="Segoe UI" pitchFamily="34" charset="0"/>
              <a:ea typeface="Segoe UI" pitchFamily="34" charset="0"/>
              <a:cs typeface="Segoe UI" pitchFamily="34" charset="0"/>
            </a:endParaRPr>
          </a:p>
          <a:p>
            <a:r>
              <a:rPr lang="en-US" dirty="0" smtClean="0">
                <a:solidFill>
                  <a:schemeClr val="tx2">
                    <a:lumMod val="50000"/>
                  </a:schemeClr>
                </a:solidFill>
                <a:latin typeface="Segoe UI" pitchFamily="34" charset="0"/>
                <a:ea typeface="Segoe UI" pitchFamily="34" charset="0"/>
                <a:cs typeface="Segoe UI" pitchFamily="34" charset="0"/>
              </a:rPr>
              <a:t>  a reliable partner of many Kazakhstani organizations.</a:t>
            </a:r>
            <a:endParaRPr lang="ru-RU" dirty="0">
              <a:solidFill>
                <a:schemeClr val="tx2">
                  <a:lumMod val="50000"/>
                </a:schemeClr>
              </a:solidFill>
              <a:latin typeface="Segoe UI" pitchFamily="34" charset="0"/>
              <a:ea typeface="Segoe UI" pitchFamily="34" charset="0"/>
              <a:cs typeface="Segoe UI" pitchFamily="34" charset="0"/>
            </a:endParaRPr>
          </a:p>
        </p:txBody>
      </p:sp>
      <p:cxnSp>
        <p:nvCxnSpPr>
          <p:cNvPr id="10" name="Пряма сполучна лінія 6"/>
          <p:cNvCxnSpPr/>
          <p:nvPr/>
        </p:nvCxnSpPr>
        <p:spPr>
          <a:xfrm rot="16200000" flipH="1">
            <a:off x="4176142"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19" name="Picture 6" descr="D:\Work\AMSTERDAM\GSA\Sors_PP\3\Plashka_3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36" y="3922542"/>
            <a:ext cx="5528695" cy="5065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Work\AMSTERDAM\GSA\Sors_PP\3\ico_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729" y="4000504"/>
            <a:ext cx="266547" cy="357190"/>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1063081" y="4000504"/>
            <a:ext cx="1103111" cy="369332"/>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Mission</a:t>
            </a:r>
            <a:endParaRPr lang="ru-RU" dirty="0">
              <a:solidFill>
                <a:schemeClr val="tx2">
                  <a:lumMod val="50000"/>
                </a:schemeClr>
              </a:solidFill>
              <a:latin typeface="Segoe UI" pitchFamily="34" charset="0"/>
              <a:ea typeface="Segoe UI" pitchFamily="34" charset="0"/>
              <a:cs typeface="Segoe UI" pitchFamily="34" charset="0"/>
            </a:endParaRPr>
          </a:p>
        </p:txBody>
      </p: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Прямокутник 29"/>
          <p:cNvSpPr/>
          <p:nvPr/>
        </p:nvSpPr>
        <p:spPr>
          <a:xfrm>
            <a:off x="5939994" y="428604"/>
            <a:ext cx="3773802" cy="71438"/>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5282" y="571480"/>
            <a:ext cx="8815418" cy="285752"/>
          </a:xfrm>
        </p:spPr>
        <p:txBody>
          <a:bodyPr>
            <a:normAutofit fontScale="90000"/>
          </a:bodyPr>
          <a:lstStyle/>
          <a:p>
            <a:r>
              <a:rPr lang="ru-RU" dirty="0" smtClean="0">
                <a:solidFill>
                  <a:srgbClr val="002060"/>
                </a:solidFill>
                <a:latin typeface="Segoe UI Light" pitchFamily="34" charset="0"/>
                <a:cs typeface="Times New Roman" pitchFamily="18" charset="0"/>
              </a:rPr>
              <a:t/>
            </a:r>
            <a:br>
              <a:rPr lang="ru-RU" dirty="0" smtClean="0">
                <a:solidFill>
                  <a:srgbClr val="002060"/>
                </a:solidFill>
                <a:latin typeface="Segoe UI Light" pitchFamily="34" charset="0"/>
                <a:cs typeface="Times New Roman" pitchFamily="18" charset="0"/>
              </a:rPr>
            </a:br>
            <a:r>
              <a:rPr lang="en-US" dirty="0" smtClean="0">
                <a:solidFill>
                  <a:schemeClr val="tx2">
                    <a:lumMod val="50000"/>
                  </a:schemeClr>
                </a:solidFill>
                <a:latin typeface="Segoe UI Light" pitchFamily="34" charset="0"/>
              </a:rPr>
              <a:t> Testing laboratory for geology</a:t>
            </a:r>
            <a:br>
              <a:rPr lang="en-US" dirty="0" smtClean="0">
                <a:solidFill>
                  <a:schemeClr val="tx2">
                    <a:lumMod val="50000"/>
                  </a:schemeClr>
                </a:solidFill>
                <a:latin typeface="Segoe UI Light" pitchFamily="34" charset="0"/>
              </a:rPr>
            </a:br>
            <a:r>
              <a:rPr lang="en-US" dirty="0" smtClean="0">
                <a:solidFill>
                  <a:schemeClr val="tx2">
                    <a:lumMod val="50000"/>
                  </a:schemeClr>
                </a:solidFill>
                <a:latin typeface="Segoe UI Light" pitchFamily="34" charset="0"/>
              </a:rPr>
              <a:t> “</a:t>
            </a:r>
            <a:r>
              <a:rPr lang="en-US" dirty="0" err="1" smtClean="0">
                <a:solidFill>
                  <a:schemeClr val="tx2">
                    <a:lumMod val="50000"/>
                  </a:schemeClr>
                </a:solidFill>
                <a:latin typeface="Segoe UI Light" pitchFamily="34" charset="0"/>
              </a:rPr>
              <a:t>Zhana</a:t>
            </a:r>
            <a:r>
              <a:rPr lang="en-US" dirty="0" smtClean="0">
                <a:solidFill>
                  <a:schemeClr val="tx2">
                    <a:lumMod val="50000"/>
                  </a:schemeClr>
                </a:solidFill>
                <a:latin typeface="Segoe UI Light" pitchFamily="34" charset="0"/>
              </a:rPr>
              <a:t> Consulting LTD” LLP </a:t>
            </a:r>
            <a:r>
              <a:rPr lang="ru-RU" dirty="0" smtClean="0">
                <a:solidFill>
                  <a:srgbClr val="002060"/>
                </a:solidFill>
                <a:latin typeface="Segoe UI Light" pitchFamily="34" charset="0"/>
                <a:cs typeface="Times New Roman" pitchFamily="18" charset="0"/>
              </a:rPr>
              <a:t/>
            </a:r>
            <a:br>
              <a:rPr lang="ru-RU" dirty="0" smtClean="0">
                <a:solidFill>
                  <a:srgbClr val="002060"/>
                </a:solidFill>
                <a:latin typeface="Segoe UI Light" pitchFamily="34" charset="0"/>
                <a:cs typeface="Times New Roman" pitchFamily="18" charset="0"/>
              </a:rPr>
            </a:br>
            <a:endParaRPr lang="ru-RU" dirty="0"/>
          </a:p>
        </p:txBody>
      </p:sp>
      <p:sp>
        <p:nvSpPr>
          <p:cNvPr id="3" name="Содержимое 2"/>
          <p:cNvSpPr>
            <a:spLocks noGrp="1"/>
          </p:cNvSpPr>
          <p:nvPr>
            <p:ph idx="1"/>
          </p:nvPr>
        </p:nvSpPr>
        <p:spPr>
          <a:xfrm>
            <a:off x="380968" y="1285860"/>
            <a:ext cx="6000792" cy="5214974"/>
          </a:xfrm>
        </p:spPr>
        <p:txBody>
          <a:bodyPr>
            <a:normAutofit/>
          </a:bodyPr>
          <a:lstStyle/>
          <a:p>
            <a:pPr>
              <a:buNone/>
            </a:pPr>
            <a:endParaRPr lang="ru-RU" sz="2400" dirty="0" smtClean="0">
              <a:latin typeface="Segoe UI" pitchFamily="34" charset="0"/>
              <a:ea typeface="Segoe UI" pitchFamily="34" charset="0"/>
              <a:cs typeface="Segoe UI" pitchFamily="34" charset="0"/>
            </a:endParaRPr>
          </a:p>
          <a:p>
            <a:pPr>
              <a:buNone/>
            </a:pPr>
            <a:r>
              <a:rPr lang="ru-RU" sz="2000" b="1" dirty="0" smtClean="0">
                <a:latin typeface="Segoe UI" pitchFamily="34" charset="0"/>
                <a:ea typeface="Segoe UI" pitchFamily="34" charset="0"/>
                <a:cs typeface="Segoe UI" pitchFamily="34" charset="0"/>
              </a:rPr>
              <a:t> </a:t>
            </a:r>
            <a:r>
              <a:rPr lang="en-US" sz="2000" b="1" dirty="0" smtClean="0">
                <a:latin typeface="Segoe UI" pitchFamily="34" charset="0"/>
                <a:ea typeface="Segoe UI" pitchFamily="34" charset="0"/>
                <a:cs typeface="Segoe UI" pitchFamily="34" charset="0"/>
              </a:rPr>
              <a:t>The study of physical indicators of soil in the laboratory includes:</a:t>
            </a:r>
          </a:p>
          <a:p>
            <a:pPr>
              <a:buNone/>
            </a:pPr>
            <a:endParaRPr lang="ru-RU" sz="2000" b="1"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Determination of natural moisture;</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Determination of soil density;</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Determination of soil porosity;</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Determination the plasticity number;</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Determination of the humidity degree;</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Determination of the turnover degree;</a:t>
            </a:r>
            <a:endParaRPr lang="ru-RU"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Ability</a:t>
            </a:r>
            <a:r>
              <a:rPr lang="ru-RU" sz="2000" dirty="0" smtClean="0">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of soil to shrink,</a:t>
            </a:r>
            <a:r>
              <a:rPr lang="ru-RU" sz="2000" dirty="0" smtClean="0">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swelling properties;</a:t>
            </a:r>
            <a:r>
              <a:rPr lang="ru-RU" sz="2000" dirty="0" smtClean="0">
                <a:latin typeface="Segoe UI" pitchFamily="34" charset="0"/>
                <a:ea typeface="Segoe UI" pitchFamily="34" charset="0"/>
                <a:cs typeface="Segoe UI" pitchFamily="34" charset="0"/>
              </a:rPr>
              <a:t> </a:t>
            </a:r>
            <a:endParaRPr lang="en-US" sz="2000" dirty="0" smtClean="0">
              <a:latin typeface="Segoe UI" pitchFamily="34" charset="0"/>
              <a:ea typeface="Segoe UI" pitchFamily="34" charset="0"/>
              <a:cs typeface="Segoe UI" pitchFamily="34" charset="0"/>
            </a:endParaRPr>
          </a:p>
          <a:p>
            <a:r>
              <a:rPr lang="en-US" sz="2000" dirty="0" smtClean="0">
                <a:latin typeface="Segoe UI" pitchFamily="34" charset="0"/>
                <a:ea typeface="Segoe UI" pitchFamily="34" charset="0"/>
                <a:cs typeface="Segoe UI" pitchFamily="34" charset="0"/>
              </a:rPr>
              <a:t>The type of soil is also determined.</a:t>
            </a:r>
            <a:endParaRPr lang="ru-RU" dirty="0" smtClean="0">
              <a:latin typeface="Segoe UI" pitchFamily="34" charset="0"/>
              <a:ea typeface="Segoe UI" pitchFamily="34" charset="0"/>
              <a:cs typeface="Segoe UI" pitchFamily="34" charset="0"/>
            </a:endParaRPr>
          </a:p>
          <a:p>
            <a:endParaRPr lang="ru-RU" dirty="0">
              <a:latin typeface="Segoe UI" pitchFamily="34" charset="0"/>
              <a:ea typeface="Segoe UI" pitchFamily="34" charset="0"/>
              <a:cs typeface="Segoe UI" pitchFamily="34" charset="0"/>
            </a:endParaRPr>
          </a:p>
        </p:txBody>
      </p:sp>
      <p:pic>
        <p:nvPicPr>
          <p:cNvPr id="7" name="Рисунок 6"/>
          <p:cNvPicPr/>
          <p:nvPr/>
        </p:nvPicPr>
        <p:blipFill>
          <a:blip r:embed="rId2" cstate="print"/>
          <a:srcRect/>
          <a:stretch>
            <a:fillRect/>
          </a:stretch>
        </p:blipFill>
        <p:spPr bwMode="auto">
          <a:xfrm rot="5400000">
            <a:off x="6596074" y="928670"/>
            <a:ext cx="2214578" cy="3500462"/>
          </a:xfrm>
          <a:prstGeom prst="rect">
            <a:avLst/>
          </a:prstGeom>
          <a:noFill/>
          <a:ln w="9525">
            <a:noFill/>
            <a:miter lim="800000"/>
            <a:headEnd/>
            <a:tailEnd/>
          </a:ln>
        </p:spPr>
      </p:pic>
      <p:pic>
        <p:nvPicPr>
          <p:cNvPr id="8" name="Рисунок 7"/>
          <p:cNvPicPr/>
          <p:nvPr/>
        </p:nvPicPr>
        <p:blipFill>
          <a:blip r:embed="rId3" cstate="print"/>
          <a:srcRect/>
          <a:stretch>
            <a:fillRect/>
          </a:stretch>
        </p:blipFill>
        <p:spPr bwMode="auto">
          <a:xfrm rot="5400000">
            <a:off x="6417479" y="3464719"/>
            <a:ext cx="2714644" cy="3643338"/>
          </a:xfrm>
          <a:prstGeom prst="rect">
            <a:avLst/>
          </a:prstGeom>
          <a:noFill/>
          <a:ln w="9525">
            <a:noFill/>
            <a:miter lim="800000"/>
            <a:headEnd/>
            <a:tailEnd/>
          </a:ln>
        </p:spPr>
      </p:pic>
      <p:sp>
        <p:nvSpPr>
          <p:cNvPr id="9" name="Прямокутний трикутник 5"/>
          <p:cNvSpPr/>
          <p:nvPr/>
        </p:nvSpPr>
        <p:spPr>
          <a:xfrm rot="2700000">
            <a:off x="505439" y="403853"/>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й трикутник 5"/>
          <p:cNvSpPr>
            <a:spLocks noGrp="1"/>
          </p:cNvSpPr>
          <p:nvPr>
            <p:ph type="title"/>
          </p:nvPr>
        </p:nvSpPr>
        <p:spPr>
          <a:xfrm rot="1949080">
            <a:off x="721451" y="543296"/>
            <a:ext cx="240893" cy="27399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endParaRPr lang="ru-RU" dirty="0"/>
          </a:p>
        </p:txBody>
      </p:sp>
      <p:sp>
        <p:nvSpPr>
          <p:cNvPr id="7" name="Заголовок 12"/>
          <p:cNvSpPr txBox="1">
            <a:spLocks/>
          </p:cNvSpPr>
          <p:nvPr/>
        </p:nvSpPr>
        <p:spPr>
          <a:xfrm>
            <a:off x="424437" y="357166"/>
            <a:ext cx="8997472" cy="78581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solidFill>
                  <a:srgbClr val="002060"/>
                </a:solidFill>
                <a:latin typeface="Segoe UI Light" pitchFamily="34" charset="0"/>
                <a:ea typeface="+mj-ea"/>
                <a:cs typeface="Times New Roman" pitchFamily="18" charset="0"/>
              </a:rPr>
              <a:t>Survey activity</a:t>
            </a:r>
            <a:r>
              <a:rPr kumimoji="0" lang="ru-RU" sz="4000" b="0" i="0" u="none" strike="noStrike" kern="1200" cap="none" spc="0" normalizeH="0" baseline="0" noProof="0" dirty="0" smtClean="0">
                <a:ln>
                  <a:noFill/>
                </a:ln>
                <a:solidFill>
                  <a:srgbClr val="002060"/>
                </a:solidFill>
                <a:effectLst/>
                <a:uLnTx/>
                <a:uFillTx/>
                <a:latin typeface="Segoe UI Light" pitchFamily="34" charset="0"/>
                <a:ea typeface="+mj-ea"/>
                <a:cs typeface="Times New Roman" pitchFamily="18" charset="0"/>
              </a:rPr>
              <a:t> </a:t>
            </a:r>
            <a:r>
              <a:rPr kumimoji="0" lang="en-US" sz="4000" b="0" i="0" u="none" strike="noStrike" kern="1200" cap="none" spc="0" normalizeH="0" baseline="0" noProof="0" dirty="0" smtClean="0">
                <a:ln>
                  <a:noFill/>
                </a:ln>
                <a:solidFill>
                  <a:srgbClr val="002060"/>
                </a:solidFill>
                <a:effectLst/>
                <a:uLnTx/>
                <a:uFillTx/>
                <a:latin typeface="Segoe UI Light" pitchFamily="34" charset="0"/>
                <a:ea typeface="+mj-ea"/>
                <a:cs typeface="Times New Roman" pitchFamily="18" charset="0"/>
              </a:rPr>
              <a:t>   </a:t>
            </a:r>
            <a:endParaRPr kumimoji="0" lang="ru-RU" sz="4000" b="0" i="0" u="none" strike="noStrike" kern="1200" cap="none" spc="0" normalizeH="0" baseline="0" noProof="0" dirty="0">
              <a:ln>
                <a:noFill/>
              </a:ln>
              <a:solidFill>
                <a:srgbClr val="002060"/>
              </a:solidFill>
              <a:effectLst/>
              <a:uLnTx/>
              <a:uFillTx/>
              <a:latin typeface="Segoe UI Light" pitchFamily="34" charset="0"/>
              <a:ea typeface="+mj-ea"/>
              <a:cs typeface="Times New Roman" pitchFamily="18" charset="0"/>
            </a:endParaRPr>
          </a:p>
        </p:txBody>
      </p:sp>
      <p:pic>
        <p:nvPicPr>
          <p:cNvPr id="9" name="Рисунок 8"/>
          <p:cNvPicPr/>
          <p:nvPr/>
        </p:nvPicPr>
        <p:blipFill>
          <a:blip r:embed="rId2"/>
          <a:srcRect/>
          <a:stretch>
            <a:fillRect/>
          </a:stretch>
        </p:blipFill>
        <p:spPr bwMode="auto">
          <a:xfrm>
            <a:off x="6762728" y="1357298"/>
            <a:ext cx="3143272" cy="5000660"/>
          </a:xfrm>
          <a:prstGeom prst="rect">
            <a:avLst/>
          </a:prstGeom>
          <a:noFill/>
          <a:ln w="9525">
            <a:noFill/>
            <a:miter lim="800000"/>
            <a:headEnd/>
            <a:tailEnd/>
          </a:ln>
          <a:effectLst/>
        </p:spPr>
      </p:pic>
      <p:sp>
        <p:nvSpPr>
          <p:cNvPr id="10" name="Содержимое 9"/>
          <p:cNvSpPr>
            <a:spLocks noGrp="1"/>
          </p:cNvSpPr>
          <p:nvPr>
            <p:ph idx="1"/>
          </p:nvPr>
        </p:nvSpPr>
        <p:spPr>
          <a:xfrm>
            <a:off x="380968" y="1285860"/>
            <a:ext cx="6386526" cy="4786346"/>
          </a:xfrm>
        </p:spPr>
        <p:txBody>
          <a:bodyPr>
            <a:normAutofit fontScale="25000" lnSpcReduction="20000"/>
          </a:bodyPr>
          <a:lstStyle/>
          <a:p>
            <a:pPr>
              <a:buNone/>
            </a:pPr>
            <a:r>
              <a:rPr lang="en-US" b="1" dirty="0" smtClean="0"/>
              <a:t>                </a:t>
            </a:r>
            <a:r>
              <a:rPr lang="en-US" sz="9600" b="1" dirty="0" smtClean="0">
                <a:latin typeface="Segoe UI" pitchFamily="34" charset="0"/>
                <a:ea typeface="Segoe UI" pitchFamily="34" charset="0"/>
                <a:cs typeface="Segoe UI" pitchFamily="34" charset="0"/>
              </a:rPr>
              <a:t>Licensed activity subspecies</a:t>
            </a:r>
            <a:r>
              <a:rPr lang="en-US" sz="9600" dirty="0" smtClean="0">
                <a:latin typeface="Segoe UI" pitchFamily="34" charset="0"/>
                <a:ea typeface="Segoe UI" pitchFamily="34" charset="0"/>
                <a:cs typeface="Segoe UI" pitchFamily="34" charset="0"/>
              </a:rPr>
              <a:t> </a:t>
            </a:r>
            <a:endParaRPr lang="ru-RU" sz="9600" dirty="0" smtClean="0">
              <a:latin typeface="Segoe UI" pitchFamily="34" charset="0"/>
              <a:ea typeface="Segoe UI" pitchFamily="34" charset="0"/>
              <a:cs typeface="Segoe UI" pitchFamily="34" charset="0"/>
            </a:endParaRPr>
          </a:p>
          <a:p>
            <a:r>
              <a:rPr lang="en-US" sz="4000" dirty="0" smtClean="0">
                <a:latin typeface="Segoe UI" pitchFamily="34" charset="0"/>
                <a:ea typeface="Segoe UI" pitchFamily="34" charset="0"/>
                <a:cs typeface="Segoe UI" pitchFamily="34" charset="0"/>
              </a:rPr>
              <a:t>Name of the subspecies of the licensed type of activity in accordance with the Law of the Republic of Kazakhstan "on licensing“:</a:t>
            </a:r>
            <a:endParaRPr lang="ru-RU" sz="4000" dirty="0" smtClean="0">
              <a:latin typeface="Segoe UI" pitchFamily="34" charset="0"/>
              <a:ea typeface="Segoe UI" pitchFamily="34" charset="0"/>
              <a:cs typeface="Segoe UI" pitchFamily="34" charset="0"/>
            </a:endParaRPr>
          </a:p>
          <a:p>
            <a:r>
              <a:rPr lang="en-US" sz="7200" dirty="0" smtClean="0">
                <a:latin typeface="Segoe UI" pitchFamily="34" charset="0"/>
                <a:ea typeface="Segoe UI" pitchFamily="34" charset="0"/>
                <a:cs typeface="Segoe UI" pitchFamily="34" charset="0"/>
              </a:rPr>
              <a:t> Engineering-geological and engineering-</a:t>
            </a:r>
            <a:r>
              <a:rPr lang="en-US" sz="7200" dirty="0" err="1" smtClean="0">
                <a:latin typeface="Segoe UI" pitchFamily="34" charset="0"/>
                <a:ea typeface="Segoe UI" pitchFamily="34" charset="0"/>
                <a:cs typeface="Segoe UI" pitchFamily="34" charset="0"/>
              </a:rPr>
              <a:t>hydrogeological</a:t>
            </a:r>
            <a:r>
              <a:rPr lang="en-US" sz="7200" dirty="0" smtClean="0">
                <a:latin typeface="Segoe UI" pitchFamily="34" charset="0"/>
                <a:ea typeface="Segoe UI" pitchFamily="34" charset="0"/>
                <a:cs typeface="Segoe UI" pitchFamily="34" charset="0"/>
              </a:rPr>
              <a:t> works, including:</a:t>
            </a:r>
            <a:endParaRPr lang="ru-RU" sz="7200" dirty="0" smtClean="0">
              <a:latin typeface="Segoe UI" pitchFamily="34" charset="0"/>
              <a:ea typeface="Segoe UI" pitchFamily="34" charset="0"/>
              <a:cs typeface="Segoe UI" pitchFamily="34" charset="0"/>
            </a:endParaRPr>
          </a:p>
          <a:p>
            <a:pPr lvl="0">
              <a:buFont typeface="Wingdings" pitchFamily="2" charset="2"/>
              <a:buChar char="Ø"/>
            </a:pPr>
            <a:r>
              <a:rPr lang="en-US" sz="7200" dirty="0" smtClean="0">
                <a:latin typeface="Segoe UI" pitchFamily="34" charset="0"/>
                <a:ea typeface="Segoe UI" pitchFamily="34" charset="0"/>
                <a:cs typeface="Segoe UI" pitchFamily="34" charset="0"/>
              </a:rPr>
              <a:t>Field studies of soils, hydro geological studies;</a:t>
            </a:r>
          </a:p>
          <a:p>
            <a:pPr lvl="0">
              <a:buFont typeface="Wingdings" pitchFamily="2" charset="2"/>
              <a:buChar char="Ø"/>
            </a:pPr>
            <a:r>
              <a:rPr lang="en-US" sz="7200" dirty="0" smtClean="0">
                <a:latin typeface="Segoe UI" pitchFamily="34" charset="0"/>
                <a:ea typeface="Segoe UI" pitchFamily="34" charset="0"/>
                <a:cs typeface="Segoe UI" pitchFamily="34" charset="0"/>
              </a:rPr>
              <a:t>Geophysical surveys, reconnaissance and survey</a:t>
            </a:r>
            <a:endParaRPr lang="ru-RU" sz="7200" dirty="0" smtClean="0">
              <a:latin typeface="Segoe UI" pitchFamily="34" charset="0"/>
              <a:ea typeface="Segoe UI" pitchFamily="34" charset="0"/>
              <a:cs typeface="Segoe UI" pitchFamily="34" charset="0"/>
            </a:endParaRPr>
          </a:p>
          <a:p>
            <a:r>
              <a:rPr lang="en-US" sz="7200" dirty="0" smtClean="0">
                <a:latin typeface="Segoe UI" pitchFamily="34" charset="0"/>
                <a:ea typeface="Segoe UI" pitchFamily="34" charset="0"/>
                <a:cs typeface="Segoe UI" pitchFamily="34" charset="0"/>
              </a:rPr>
              <a:t> Engineering and geodetic works, including:</a:t>
            </a:r>
            <a:endParaRPr lang="ru-RU" sz="7200" dirty="0" smtClean="0">
              <a:latin typeface="Segoe UI" pitchFamily="34" charset="0"/>
              <a:ea typeface="Segoe UI" pitchFamily="34" charset="0"/>
              <a:cs typeface="Segoe UI" pitchFamily="34" charset="0"/>
            </a:endParaRPr>
          </a:p>
          <a:p>
            <a:pPr lvl="0">
              <a:buFont typeface="Wingdings" pitchFamily="2" charset="2"/>
              <a:buChar char="Ø"/>
            </a:pPr>
            <a:r>
              <a:rPr lang="en-US" sz="7200" dirty="0" smtClean="0">
                <a:latin typeface="Segoe UI" pitchFamily="34" charset="0"/>
                <a:ea typeface="Segoe UI" pitchFamily="34" charset="0"/>
                <a:cs typeface="Segoe UI" pitchFamily="34" charset="0"/>
              </a:rPr>
              <a:t>Topographical works for design and construction (surveys in scales from 1: 10,000 to 1: 200, as well as surveys of underground communications and facilities, tracing and surveying ground-based linear structures and their elements;</a:t>
            </a:r>
            <a:endParaRPr lang="ru-RU" sz="7200" dirty="0" smtClean="0">
              <a:latin typeface="Segoe UI" pitchFamily="34" charset="0"/>
              <a:ea typeface="Segoe UI" pitchFamily="34" charset="0"/>
              <a:cs typeface="Segoe UI" pitchFamily="34" charset="0"/>
            </a:endParaRPr>
          </a:p>
          <a:p>
            <a:pPr lvl="0">
              <a:buFont typeface="Wingdings" pitchFamily="2" charset="2"/>
              <a:buChar char="Ø"/>
            </a:pPr>
            <a:r>
              <a:rPr lang="en-US" sz="7200" dirty="0" smtClean="0">
                <a:latin typeface="Segoe UI" pitchFamily="34" charset="0"/>
                <a:ea typeface="Segoe UI" pitchFamily="34" charset="0"/>
                <a:cs typeface="Segoe UI" pitchFamily="34" charset="0"/>
              </a:rPr>
              <a:t>Geodetic works associated with the transfer to nature with reference to engineering-geological workings, geophysical and other survey points;</a:t>
            </a:r>
            <a:endParaRPr lang="ru-RU" sz="7200" dirty="0" smtClean="0">
              <a:latin typeface="Segoe UI" pitchFamily="34" charset="0"/>
              <a:ea typeface="Segoe UI" pitchFamily="34" charset="0"/>
              <a:cs typeface="Segoe UI" pitchFamily="34" charset="0"/>
            </a:endParaRPr>
          </a:p>
          <a:p>
            <a:pPr lvl="0">
              <a:buFont typeface="Wingdings" pitchFamily="2" charset="2"/>
              <a:buChar char="Ø"/>
            </a:pPr>
            <a:r>
              <a:rPr lang="en-US" sz="7200" dirty="0" smtClean="0">
                <a:latin typeface="Segoe UI" pitchFamily="34" charset="0"/>
                <a:ea typeface="Segoe UI" pitchFamily="34" charset="0"/>
                <a:cs typeface="Segoe UI" pitchFamily="34" charset="0"/>
              </a:rPr>
              <a:t>Construction and laying of geodesic centers;</a:t>
            </a:r>
            <a:endParaRPr lang="ru-RU" sz="7200" dirty="0" smtClean="0">
              <a:latin typeface="Segoe UI" pitchFamily="34" charset="0"/>
              <a:ea typeface="Segoe UI" pitchFamily="34" charset="0"/>
              <a:cs typeface="Segoe UI" pitchFamily="34" charset="0"/>
            </a:endParaRPr>
          </a:p>
          <a:p>
            <a:pPr lvl="0">
              <a:buFont typeface="Wingdings" pitchFamily="2" charset="2"/>
              <a:buChar char="Ø"/>
            </a:pPr>
            <a:r>
              <a:rPr lang="en-US" sz="7200" dirty="0" smtClean="0">
                <a:latin typeface="Segoe UI" pitchFamily="34" charset="0"/>
                <a:ea typeface="Segoe UI" pitchFamily="34" charset="0"/>
                <a:cs typeface="Segoe UI" pitchFamily="34" charset="0"/>
              </a:rPr>
              <a:t>The creation of planning and high-altitude shooting networks</a:t>
            </a:r>
            <a:endParaRPr lang="ru-RU" sz="7200" dirty="0" smtClean="0">
              <a:latin typeface="Segoe UI" pitchFamily="34" charset="0"/>
              <a:ea typeface="Segoe UI" pitchFamily="34" charset="0"/>
              <a:cs typeface="Segoe UI" pitchFamily="34" charset="0"/>
            </a:endParaRPr>
          </a:p>
          <a:p>
            <a:endParaRPr lang="ru-RU" dirty="0"/>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380968" y="0"/>
            <a:ext cx="8358247" cy="1214422"/>
          </a:xfrm>
        </p:spPr>
        <p:txBody>
          <a:bodyPr rtlCol="0">
            <a:noAutofit/>
          </a:bodyPr>
          <a:lstStyle/>
          <a:p>
            <a:pPr lvl="0"/>
            <a:r>
              <a:rPr lang="ru-RU" sz="4500" b="1" dirty="0" smtClean="0">
                <a:latin typeface="Segoe UI Light" pitchFamily="34" charset="0"/>
                <a:cs typeface="Times New Roman" pitchFamily="18" charset="0"/>
              </a:rPr>
              <a:t/>
            </a:r>
            <a:br>
              <a:rPr lang="ru-RU" sz="4500" b="1" dirty="0" smtClean="0">
                <a:latin typeface="Segoe UI Light" pitchFamily="34" charset="0"/>
                <a:cs typeface="Times New Roman" pitchFamily="18" charset="0"/>
              </a:rPr>
            </a:br>
            <a:r>
              <a:rPr lang="en-US" sz="4000" dirty="0" smtClean="0">
                <a:solidFill>
                  <a:srgbClr val="002060"/>
                </a:solidFill>
                <a:latin typeface="Segoe UI Light" pitchFamily="34" charset="0"/>
                <a:cs typeface="Times New Roman" pitchFamily="18" charset="0"/>
              </a:rPr>
              <a:t>Survey activity</a:t>
            </a:r>
            <a:r>
              <a:rPr lang="ru-RU" sz="4000" dirty="0" smtClean="0">
                <a:solidFill>
                  <a:srgbClr val="002060"/>
                </a:solidFill>
                <a:latin typeface="Segoe UI Light" pitchFamily="34" charset="0"/>
                <a:cs typeface="Times New Roman" pitchFamily="18" charset="0"/>
              </a:rPr>
              <a:t> </a:t>
            </a:r>
            <a:r>
              <a:rPr lang="en-US" sz="4000" dirty="0" smtClean="0">
                <a:solidFill>
                  <a:srgbClr val="002060"/>
                </a:solidFill>
                <a:latin typeface="Segoe UI Light" pitchFamily="34" charset="0"/>
                <a:cs typeface="Times New Roman" pitchFamily="18" charset="0"/>
              </a:rPr>
              <a:t>   </a:t>
            </a:r>
            <a:r>
              <a:rPr lang="ru-RU" sz="3200" dirty="0" smtClean="0">
                <a:solidFill>
                  <a:srgbClr val="002060"/>
                </a:solidFill>
                <a:latin typeface="Segoe UI Light" pitchFamily="34" charset="0"/>
                <a:cs typeface="Times New Roman" pitchFamily="18" charset="0"/>
              </a:rPr>
              <a:t/>
            </a:r>
            <a:br>
              <a:rPr lang="ru-RU" sz="3200" dirty="0" smtClean="0">
                <a:solidFill>
                  <a:srgbClr val="002060"/>
                </a:solidFill>
                <a:latin typeface="Segoe UI Light" pitchFamily="34" charset="0"/>
                <a:cs typeface="Times New Roman" pitchFamily="18" charset="0"/>
              </a:rPr>
            </a:br>
            <a:endParaRPr lang="ru-RU" sz="3200" dirty="0">
              <a:solidFill>
                <a:schemeClr val="accent1">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8" y="3143248"/>
            <a:ext cx="9115184" cy="1000132"/>
          </a:xfrm>
        </p:spPr>
        <p:txBody>
          <a:bodyPr numCol="1" rtlCol="0">
            <a:normAutofit fontScale="47500" lnSpcReduction="20000"/>
          </a:bodyPr>
          <a:lstStyle/>
          <a:p>
            <a:pPr fontAlgn="base">
              <a:buNone/>
            </a:pPr>
            <a:r>
              <a:rPr lang="ru-RU" dirty="0" smtClean="0"/>
              <a:t>	</a:t>
            </a:r>
          </a:p>
          <a:p>
            <a:pPr fontAlgn="base">
              <a:buNone/>
            </a:pPr>
            <a:r>
              <a:rPr lang="ru-RU" sz="2400" dirty="0" smtClean="0">
                <a:solidFill>
                  <a:schemeClr val="tx2"/>
                </a:solidFill>
                <a:latin typeface="Segoe UI" pitchFamily="34" charset="0"/>
                <a:ea typeface="Segoe UI" pitchFamily="34" charset="0"/>
                <a:cs typeface="Segoe UI" pitchFamily="34" charset="0"/>
              </a:rPr>
              <a:t>    </a:t>
            </a:r>
          </a:p>
          <a:p>
            <a:pPr fontAlgn="base">
              <a:buNone/>
            </a:pPr>
            <a:r>
              <a:rPr lang="ru-RU" b="1" dirty="0" smtClean="0">
                <a:solidFill>
                  <a:schemeClr val="tx1">
                    <a:lumMod val="95000"/>
                    <a:lumOff val="5000"/>
                  </a:schemeClr>
                </a:solidFill>
                <a:latin typeface="Segoe UI" pitchFamily="34" charset="0"/>
                <a:ea typeface="Segoe UI" pitchFamily="34" charset="0"/>
                <a:cs typeface="Segoe UI" pitchFamily="34" charset="0"/>
              </a:rPr>
              <a:t>	</a:t>
            </a:r>
            <a:r>
              <a:rPr lang="ru-RU" sz="2400" b="1" dirty="0" smtClean="0">
                <a:solidFill>
                  <a:schemeClr val="tx2"/>
                </a:solidFill>
                <a:latin typeface="Segoe UI" pitchFamily="34" charset="0"/>
                <a:ea typeface="Segoe UI" pitchFamily="34" charset="0"/>
                <a:cs typeface="Segoe UI" pitchFamily="34" charset="0"/>
              </a:rPr>
              <a:t> </a:t>
            </a:r>
            <a:endParaRPr lang="ru-RU" sz="2400" dirty="0" smtClean="0">
              <a:solidFill>
                <a:schemeClr val="tx2"/>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endParaRPr lang="ru-RU" dirty="0">
              <a:latin typeface="Segoe UI" pitchFamily="34" charset="0"/>
              <a:ea typeface="Segoe UI" pitchFamily="34" charset="0"/>
              <a:cs typeface="Segoe UI" pitchFamily="34" charset="0"/>
            </a:endParaRPr>
          </a:p>
        </p:txBody>
      </p:sp>
      <p:sp>
        <p:nvSpPr>
          <p:cNvPr id="11" name="Прямоугольник 10"/>
          <p:cNvSpPr/>
          <p:nvPr/>
        </p:nvSpPr>
        <p:spPr>
          <a:xfrm>
            <a:off x="523844" y="1928802"/>
            <a:ext cx="8756785" cy="384721"/>
          </a:xfrm>
          <a:prstGeom prst="rect">
            <a:avLst/>
          </a:prstGeom>
        </p:spPr>
        <p:txBody>
          <a:bodyPr wrap="square">
            <a:spAutoFit/>
          </a:bodyPr>
          <a:lstStyle/>
          <a:p>
            <a:pPr algn="just" fontAlgn="base">
              <a:buNone/>
            </a:pPr>
            <a:r>
              <a:rPr lang="ru-RU" sz="1900" dirty="0" smtClean="0">
                <a:solidFill>
                  <a:schemeClr val="tx1">
                    <a:lumMod val="95000"/>
                    <a:lumOff val="5000"/>
                  </a:schemeClr>
                </a:solidFill>
                <a:latin typeface="Segoe UI" pitchFamily="34" charset="0"/>
                <a:ea typeface="Segoe UI" pitchFamily="34" charset="0"/>
                <a:cs typeface="Segoe UI" pitchFamily="34" charset="0"/>
              </a:rPr>
              <a:t>     </a:t>
            </a:r>
            <a:endParaRPr lang="ru-RU" sz="1900" dirty="0"/>
          </a:p>
        </p:txBody>
      </p:sp>
      <p:sp>
        <p:nvSpPr>
          <p:cNvPr id="12" name="Прямоугольник 11"/>
          <p:cNvSpPr/>
          <p:nvPr/>
        </p:nvSpPr>
        <p:spPr>
          <a:xfrm>
            <a:off x="595282" y="1571612"/>
            <a:ext cx="8501122" cy="4247317"/>
          </a:xfrm>
          <a:prstGeom prst="rect">
            <a:avLst/>
          </a:prstGeom>
        </p:spPr>
        <p:txBody>
          <a:bodyPr wrap="square">
            <a:spAutoFit/>
          </a:bodyPr>
          <a:lstStyle/>
          <a:p>
            <a:pPr lvl="0" algn="ctr" fontAlgn="base">
              <a:spcBef>
                <a:spcPct val="0"/>
              </a:spcBef>
              <a:spcAft>
                <a:spcPct val="0"/>
              </a:spcAft>
            </a:pPr>
            <a:r>
              <a:rPr lang="en-US" sz="2000" b="1" dirty="0" smtClean="0">
                <a:solidFill>
                  <a:srgbClr val="000000"/>
                </a:solidFill>
                <a:latin typeface="Segoe UI" pitchFamily="34" charset="0"/>
                <a:ea typeface="Segoe UI" pitchFamily="34" charset="0"/>
                <a:cs typeface="Segoe UI" pitchFamily="34" charset="0"/>
              </a:rPr>
              <a:t>Completed studies allow to solve such important tasks:</a:t>
            </a:r>
          </a:p>
          <a:p>
            <a:pPr lvl="0" algn="ctr" fontAlgn="base">
              <a:spcBef>
                <a:spcPct val="0"/>
              </a:spcBef>
              <a:spcAft>
                <a:spcPct val="0"/>
              </a:spcAft>
            </a:pPr>
            <a:endParaRPr lang="ru-RU" sz="2000" dirty="0" smtClean="0">
              <a:latin typeface="Segoe UI" pitchFamily="34" charset="0"/>
              <a:ea typeface="Segoe UI" pitchFamily="34" charset="0"/>
              <a:cs typeface="Segoe UI" pitchFamily="34" charset="0"/>
            </a:endParaRPr>
          </a:p>
          <a:p>
            <a:pPr lvl="0" eaLnBrk="0" fontAlgn="base" hangingPunct="0">
              <a:spcBef>
                <a:spcPct val="0"/>
              </a:spcBef>
              <a:spcAft>
                <a:spcPct val="0"/>
              </a:spcAft>
              <a:buFont typeface="Wingdings" pitchFamily="2" charset="2"/>
              <a:buChar char="Ø"/>
            </a:pPr>
            <a:r>
              <a:rPr lang="en-US" sz="1600" dirty="0" smtClean="0">
                <a:solidFill>
                  <a:srgbClr val="000000"/>
                </a:solidFill>
                <a:latin typeface="Segoe UI" pitchFamily="34" charset="0"/>
                <a:ea typeface="Segoe UI" pitchFamily="34" charset="0"/>
                <a:cs typeface="Segoe UI" pitchFamily="34" charset="0"/>
              </a:rPr>
              <a:t>choose a right a place for construction that meets all standards and requirements;</a:t>
            </a:r>
            <a:endParaRPr lang="ru-RU" sz="1600" dirty="0" smtClean="0">
              <a:latin typeface="Segoe UI" pitchFamily="34" charset="0"/>
              <a:ea typeface="Segoe UI" pitchFamily="34" charset="0"/>
              <a:cs typeface="Segoe UI" pitchFamily="34" charset="0"/>
            </a:endParaRPr>
          </a:p>
          <a:p>
            <a:pPr lvl="0" eaLnBrk="0" fontAlgn="base" hangingPunct="0">
              <a:spcBef>
                <a:spcPct val="0"/>
              </a:spcBef>
              <a:spcAft>
                <a:spcPct val="0"/>
              </a:spcAft>
              <a:buFont typeface="Wingdings" pitchFamily="2" charset="2"/>
              <a:buChar char="Ø"/>
            </a:pPr>
            <a:r>
              <a:rPr lang="en-US" sz="1600" dirty="0" smtClean="0">
                <a:solidFill>
                  <a:srgbClr val="000000"/>
                </a:solidFill>
                <a:latin typeface="Segoe UI" pitchFamily="34" charset="0"/>
                <a:ea typeface="Segoe UI" pitchFamily="34" charset="0"/>
                <a:cs typeface="Segoe UI" pitchFamily="34" charset="0"/>
              </a:rPr>
              <a:t>determine the level of groundwater, calculate the depth at which it is necessary to drill wells or dig a pit;</a:t>
            </a:r>
            <a:endParaRPr lang="ru-RU" sz="1600" dirty="0" smtClean="0">
              <a:latin typeface="Segoe UI" pitchFamily="34" charset="0"/>
              <a:ea typeface="Segoe UI" pitchFamily="34" charset="0"/>
              <a:cs typeface="Segoe UI" pitchFamily="34" charset="0"/>
            </a:endParaRPr>
          </a:p>
          <a:p>
            <a:pPr lvl="0" eaLnBrk="0" fontAlgn="base" hangingPunct="0">
              <a:spcBef>
                <a:spcPct val="0"/>
              </a:spcBef>
              <a:spcAft>
                <a:spcPct val="0"/>
              </a:spcAft>
              <a:buFont typeface="Wingdings" pitchFamily="2" charset="2"/>
              <a:buChar char="Ø"/>
            </a:pPr>
            <a:r>
              <a:rPr lang="en-US" sz="1600" dirty="0" smtClean="0">
                <a:solidFill>
                  <a:srgbClr val="000000"/>
                </a:solidFill>
                <a:latin typeface="Segoe UI" pitchFamily="34" charset="0"/>
                <a:ea typeface="Segoe UI" pitchFamily="34" charset="0"/>
                <a:cs typeface="Segoe UI" pitchFamily="34" charset="0"/>
              </a:rPr>
              <a:t>select the type of future foundation, the conditions for its waterproofing, protection, construction of the drainage system;</a:t>
            </a:r>
          </a:p>
          <a:p>
            <a:pPr lvl="0" eaLnBrk="0" fontAlgn="base" hangingPunct="0">
              <a:spcBef>
                <a:spcPct val="0"/>
              </a:spcBef>
              <a:spcAft>
                <a:spcPct val="0"/>
              </a:spcAft>
              <a:buFont typeface="Wingdings" pitchFamily="2" charset="2"/>
              <a:buChar char="Ø"/>
            </a:pPr>
            <a:r>
              <a:rPr lang="en-US" sz="1600" dirty="0" smtClean="0">
                <a:solidFill>
                  <a:srgbClr val="000000"/>
                </a:solidFill>
                <a:latin typeface="Segoe UI" pitchFamily="34" charset="0"/>
                <a:ea typeface="Segoe UI" pitchFamily="34" charset="0"/>
                <a:cs typeface="Segoe UI" pitchFamily="34" charset="0"/>
              </a:rPr>
              <a:t>develop a master plan for the entire area intended for the construction site, determine the location for the well or well;</a:t>
            </a:r>
            <a:endParaRPr lang="ru-RU" sz="1600" dirty="0" smtClean="0">
              <a:latin typeface="Segoe UI" pitchFamily="34" charset="0"/>
              <a:ea typeface="Segoe UI" pitchFamily="34" charset="0"/>
              <a:cs typeface="Segoe UI" pitchFamily="34" charset="0"/>
            </a:endParaRPr>
          </a:p>
          <a:p>
            <a:pPr lvl="0" eaLnBrk="0" fontAlgn="base" hangingPunct="0">
              <a:spcBef>
                <a:spcPct val="0"/>
              </a:spcBef>
              <a:spcAft>
                <a:spcPct val="0"/>
              </a:spcAft>
              <a:buFont typeface="Wingdings" pitchFamily="2" charset="2"/>
              <a:buChar char="Ø"/>
            </a:pPr>
            <a:r>
              <a:rPr lang="en-US" sz="1600" dirty="0" smtClean="0">
                <a:solidFill>
                  <a:srgbClr val="000000"/>
                </a:solidFill>
                <a:latin typeface="Segoe UI" pitchFamily="34" charset="0"/>
                <a:ea typeface="Segoe UI" pitchFamily="34" charset="0"/>
                <a:cs typeface="Segoe UI" pitchFamily="34" charset="0"/>
              </a:rPr>
              <a:t>consider the size, type of construction of the future construction object, select materials;</a:t>
            </a:r>
            <a:endParaRPr lang="ru-RU" sz="1600" dirty="0" smtClean="0">
              <a:latin typeface="Segoe UI" pitchFamily="34" charset="0"/>
              <a:ea typeface="Segoe UI" pitchFamily="34" charset="0"/>
              <a:cs typeface="Segoe UI" pitchFamily="34" charset="0"/>
            </a:endParaRPr>
          </a:p>
          <a:p>
            <a:pPr lvl="0" eaLnBrk="0" fontAlgn="base" hangingPunct="0">
              <a:spcBef>
                <a:spcPct val="0"/>
              </a:spcBef>
              <a:spcAft>
                <a:spcPct val="0"/>
              </a:spcAft>
              <a:buFont typeface="Wingdings" pitchFamily="2" charset="2"/>
              <a:buChar char="Ø"/>
            </a:pPr>
            <a:r>
              <a:rPr lang="en-US" sz="1600" dirty="0" smtClean="0">
                <a:solidFill>
                  <a:srgbClr val="000000"/>
                </a:solidFill>
                <a:latin typeface="Segoe UI" pitchFamily="34" charset="0"/>
                <a:ea typeface="Segoe UI" pitchFamily="34" charset="0"/>
                <a:cs typeface="Segoe UI" pitchFamily="34" charset="0"/>
              </a:rPr>
              <a:t>assessment of the potential impact of wells, sewer systems and other things on the environment.</a:t>
            </a:r>
            <a:endParaRPr lang="ru-RU" sz="1600" dirty="0" smtClean="0">
              <a:latin typeface="Segoe UI" pitchFamily="34" charset="0"/>
              <a:ea typeface="Segoe UI" pitchFamily="34" charset="0"/>
              <a:cs typeface="Segoe UI" pitchFamily="34" charset="0"/>
            </a:endParaRPr>
          </a:p>
          <a:p>
            <a:pPr lvl="0" eaLnBrk="0" fontAlgn="base" hangingPunct="0">
              <a:spcBef>
                <a:spcPct val="0"/>
              </a:spcBef>
              <a:spcAft>
                <a:spcPct val="0"/>
              </a:spcAft>
            </a:pPr>
            <a:r>
              <a:rPr lang="ru-RU" sz="1600" dirty="0" smtClean="0">
                <a:solidFill>
                  <a:srgbClr val="000000"/>
                </a:solidFill>
                <a:latin typeface="Segoe UI" pitchFamily="34" charset="0"/>
                <a:ea typeface="Segoe UI" pitchFamily="34" charset="0"/>
                <a:cs typeface="Segoe UI" pitchFamily="34" charset="0"/>
              </a:rPr>
              <a:t> </a:t>
            </a:r>
            <a:endParaRPr lang="ru-RU" sz="1600" dirty="0" smtClean="0">
              <a:latin typeface="Segoe UI" pitchFamily="34" charset="0"/>
              <a:ea typeface="Segoe UI" pitchFamily="34" charset="0"/>
              <a:cs typeface="Segoe UI" pitchFamily="34" charset="0"/>
            </a:endParaRPr>
          </a:p>
          <a:p>
            <a:pPr lvl="0" eaLnBrk="0" fontAlgn="base" hangingPunct="0">
              <a:spcBef>
                <a:spcPct val="0"/>
              </a:spcBef>
              <a:spcAft>
                <a:spcPct val="0"/>
              </a:spcAft>
            </a:pPr>
            <a:r>
              <a:rPr lang="en-US" dirty="0" err="1" smtClean="0">
                <a:solidFill>
                  <a:srgbClr val="000000"/>
                </a:solidFill>
                <a:latin typeface="Segoe UI" pitchFamily="34" charset="0"/>
                <a:ea typeface="Segoe UI" pitchFamily="34" charset="0"/>
                <a:cs typeface="Segoe UI" pitchFamily="34" charset="0"/>
              </a:rPr>
              <a:t>Hydrogeological</a:t>
            </a:r>
            <a:r>
              <a:rPr lang="en-US" dirty="0" smtClean="0">
                <a:solidFill>
                  <a:srgbClr val="000000"/>
                </a:solidFill>
                <a:latin typeface="Segoe UI" pitchFamily="34" charset="0"/>
                <a:ea typeface="Segoe UI" pitchFamily="34" charset="0"/>
                <a:cs typeface="Segoe UI" pitchFamily="34" charset="0"/>
              </a:rPr>
              <a:t> studies are carried out by specialists, special wells are drilled at the site, water samples are taken, and then the necessary analyzes are carried out by laboratory.</a:t>
            </a:r>
            <a:endParaRPr lang="ru-RU" dirty="0" smtClean="0">
              <a:latin typeface="Segoe UI" pitchFamily="34" charset="0"/>
              <a:ea typeface="Segoe UI" pitchFamily="34" charset="0"/>
              <a:cs typeface="Segoe UI" pitchFamily="34" charset="0"/>
            </a:endParaRPr>
          </a:p>
        </p:txBody>
      </p:sp>
      <p:sp>
        <p:nvSpPr>
          <p:cNvPr id="15"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кутник 29"/>
          <p:cNvSpPr/>
          <p:nvPr/>
        </p:nvSpPr>
        <p:spPr>
          <a:xfrm>
            <a:off x="6738950" y="142852"/>
            <a:ext cx="3167051" cy="71441"/>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97" name="Rectangle 1"/>
          <p:cNvSpPr>
            <a:spLocks noChangeArrowheads="1"/>
          </p:cNvSpPr>
          <p:nvPr/>
        </p:nvSpPr>
        <p:spPr bwMode="auto">
          <a:xfrm>
            <a:off x="0"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Заголовок 12"/>
          <p:cNvSpPr txBox="1">
            <a:spLocks/>
          </p:cNvSpPr>
          <p:nvPr/>
        </p:nvSpPr>
        <p:spPr>
          <a:xfrm>
            <a:off x="495300" y="0"/>
            <a:ext cx="9601236" cy="100010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4500" b="1" i="0" u="none" strike="noStrike" kern="1200" cap="none" spc="0" normalizeH="0" baseline="0" noProof="0" dirty="0" smtClean="0">
                <a:ln>
                  <a:noFill/>
                </a:ln>
                <a:solidFill>
                  <a:schemeClr val="tx1"/>
                </a:solidFill>
                <a:effectLst/>
                <a:uLnTx/>
                <a:uFillTx/>
                <a:latin typeface="Segoe UI Light" pitchFamily="34" charset="0"/>
                <a:ea typeface="+mj-ea"/>
                <a:cs typeface="Times New Roman" pitchFamily="18" charset="0"/>
              </a:rPr>
              <a:t/>
            </a:r>
            <a:br>
              <a:rPr kumimoji="0" lang="ru-RU" sz="4500" b="1" i="0" u="none" strike="noStrike" kern="1200" cap="none" spc="0" normalizeH="0" baseline="0" noProof="0" dirty="0" smtClean="0">
                <a:ln>
                  <a:noFill/>
                </a:ln>
                <a:solidFill>
                  <a:schemeClr val="tx1"/>
                </a:solidFill>
                <a:effectLst/>
                <a:uLnTx/>
                <a:uFillTx/>
                <a:latin typeface="Segoe UI Light" pitchFamily="34" charset="0"/>
                <a:ea typeface="+mj-ea"/>
                <a:cs typeface="Times New Roman" pitchFamily="18" charset="0"/>
              </a:rPr>
            </a:br>
            <a:r>
              <a:rPr kumimoji="0" lang="ru-RU" sz="4500" b="1" i="0" u="none" strike="noStrike" kern="1200" cap="none" spc="0" normalizeH="0" baseline="0" noProof="0" dirty="0" smtClean="0">
                <a:ln>
                  <a:noFill/>
                </a:ln>
                <a:solidFill>
                  <a:schemeClr val="tx1"/>
                </a:solidFill>
                <a:effectLst/>
                <a:uLnTx/>
                <a:uFillTx/>
                <a:latin typeface="Segoe UI Light" pitchFamily="34" charset="0"/>
                <a:ea typeface="+mj-ea"/>
                <a:cs typeface="Times New Roman" pitchFamily="18" charset="0"/>
              </a:rPr>
              <a:t>    </a:t>
            </a:r>
            <a:r>
              <a:rPr kumimoji="0" lang="ru-RU" sz="3600" b="0" i="0" u="none" strike="noStrike" kern="1200" cap="none" spc="0" normalizeH="0" baseline="0" noProof="0" dirty="0" smtClean="0">
                <a:ln>
                  <a:noFill/>
                </a:ln>
                <a:solidFill>
                  <a:srgbClr val="002060"/>
                </a:solidFill>
                <a:effectLst/>
                <a:uLnTx/>
                <a:uFillTx/>
                <a:latin typeface="Segoe UI Light" pitchFamily="34" charset="0"/>
                <a:ea typeface="+mj-ea"/>
                <a:cs typeface="Times New Roman" pitchFamily="18" charset="0"/>
              </a:rPr>
              <a:t>  </a:t>
            </a:r>
            <a:endParaRPr kumimoji="0" lang="ru-RU" sz="3600" b="0" i="0" u="none" strike="noStrike" kern="1200" cap="none" spc="0" normalizeH="0" baseline="0" noProof="0" dirty="0">
              <a:ln>
                <a:noFill/>
              </a:ln>
              <a:solidFill>
                <a:srgbClr val="002060"/>
              </a:solidFill>
              <a:effectLst/>
              <a:uLnTx/>
              <a:uFillTx/>
              <a:latin typeface="Segoe UI Light" pitchFamily="34" charset="0"/>
              <a:ea typeface="+mj-ea"/>
              <a:cs typeface="Times New Roman" pitchFamily="18" charset="0"/>
            </a:endParaRPr>
          </a:p>
        </p:txBody>
      </p:sp>
      <p:sp>
        <p:nvSpPr>
          <p:cNvPr id="17" name="Прямокутний трикутник 5"/>
          <p:cNvSpPr/>
          <p:nvPr/>
        </p:nvSpPr>
        <p:spPr>
          <a:xfrm rot="2700000">
            <a:off x="719752" y="761043"/>
            <a:ext cx="234401" cy="247091"/>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424437" y="357166"/>
            <a:ext cx="8997472" cy="1428760"/>
          </a:xfrm>
        </p:spPr>
        <p:txBody>
          <a:bodyPr rtlCol="0">
            <a:noAutofit/>
          </a:bodyPr>
          <a:lstStyle/>
          <a:p>
            <a:pPr algn="l"/>
            <a:r>
              <a:rPr lang="en-US" sz="4000" dirty="0" smtClean="0">
                <a:solidFill>
                  <a:srgbClr val="002060"/>
                </a:solidFill>
                <a:latin typeface="Segoe UI Light" pitchFamily="34" charset="0"/>
                <a:ea typeface="Segoe UI" pitchFamily="34" charset="0"/>
                <a:cs typeface="Segoe UI" pitchFamily="34" charset="0"/>
              </a:rPr>
              <a:t>Technical inspection </a:t>
            </a:r>
            <a:r>
              <a:rPr lang="ru-RU" sz="4000" dirty="0" smtClean="0">
                <a:solidFill>
                  <a:srgbClr val="002060"/>
                </a:solidFill>
                <a:latin typeface="Segoe UI Light" pitchFamily="34" charset="0"/>
                <a:ea typeface="Segoe UI" pitchFamily="34" charset="0"/>
                <a:cs typeface="Segoe UI" pitchFamily="34" charset="0"/>
              </a:rPr>
              <a:t/>
            </a:r>
            <a:br>
              <a:rPr lang="ru-RU" sz="4000" dirty="0" smtClean="0">
                <a:solidFill>
                  <a:srgbClr val="002060"/>
                </a:solidFill>
                <a:latin typeface="Segoe UI Light" pitchFamily="34" charset="0"/>
                <a:ea typeface="Segoe UI" pitchFamily="34" charset="0"/>
                <a:cs typeface="Segoe UI" pitchFamily="34" charset="0"/>
              </a:rPr>
            </a:br>
            <a:r>
              <a:rPr lang="en-US" sz="4000" dirty="0" smtClean="0">
                <a:solidFill>
                  <a:srgbClr val="002060"/>
                </a:solidFill>
                <a:latin typeface="Segoe UI Light" pitchFamily="34" charset="0"/>
                <a:ea typeface="Segoe UI" pitchFamily="34" charset="0"/>
                <a:cs typeface="Segoe UI" pitchFamily="34" charset="0"/>
              </a:rPr>
              <a:t>of buildings and structures</a:t>
            </a:r>
            <a:endParaRPr lang="ru-RU" sz="40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0" y="1500174"/>
            <a:ext cx="9739346" cy="5143536"/>
          </a:xfrm>
        </p:spPr>
        <p:txBody>
          <a:bodyPr numCol="1" rtlCol="0">
            <a:normAutofit fontScale="92500" lnSpcReduction="20000"/>
          </a:bodyPr>
          <a:lstStyle/>
          <a:p>
            <a:pPr>
              <a:lnSpc>
                <a:spcPct val="100000"/>
              </a:lnSpc>
              <a:spcBef>
                <a:spcPts val="0"/>
              </a:spcBef>
              <a:buNone/>
            </a:pPr>
            <a:endParaRPr lang="ru-RU" dirty="0" smtClean="0"/>
          </a:p>
          <a:p>
            <a:pPr>
              <a:lnSpc>
                <a:spcPct val="100000"/>
              </a:lnSpc>
              <a:spcBef>
                <a:spcPts val="0"/>
              </a:spcBef>
              <a:buNone/>
            </a:pPr>
            <a:endParaRPr lang="ru-RU" sz="2200" dirty="0" smtClean="0">
              <a:solidFill>
                <a:schemeClr val="tx2"/>
              </a:solidFill>
              <a:latin typeface="Segoe UI" pitchFamily="34" charset="0"/>
              <a:ea typeface="Segoe UI" pitchFamily="34" charset="0"/>
              <a:cs typeface="Segoe UI" pitchFamily="34" charset="0"/>
            </a:endParaRP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2000" dirty="0" smtClean="0">
                <a:solidFill>
                  <a:schemeClr val="tx1">
                    <a:lumMod val="95000"/>
                    <a:lumOff val="5000"/>
                  </a:schemeClr>
                </a:solidFill>
                <a:latin typeface="Segoe UI" pitchFamily="34" charset="0"/>
                <a:ea typeface="Segoe UI" pitchFamily="34" charset="0"/>
                <a:cs typeface="Segoe UI" pitchFamily="34" charset="0"/>
              </a:rPr>
              <a:t>     </a:t>
            </a:r>
          </a:p>
          <a:p>
            <a:pPr algn="just">
              <a:lnSpc>
                <a:spcPct val="100000"/>
              </a:lnSpc>
              <a:spcBef>
                <a:spcPts val="0"/>
              </a:spcBef>
              <a:buNone/>
            </a:pPr>
            <a:r>
              <a:rPr lang="ru-RU" sz="1800" b="1" dirty="0" smtClean="0">
                <a:latin typeface="Segoe UI" pitchFamily="34" charset="0"/>
                <a:ea typeface="Segoe UI" pitchFamily="34" charset="0"/>
                <a:cs typeface="Segoe UI" pitchFamily="34" charset="0"/>
              </a:rPr>
              <a:t>     	</a:t>
            </a:r>
            <a:r>
              <a:rPr lang="en-US" sz="1800" b="1" dirty="0" smtClean="0">
                <a:latin typeface="Segoe UI" pitchFamily="34" charset="0"/>
                <a:ea typeface="Segoe UI" pitchFamily="34" charset="0"/>
                <a:cs typeface="Segoe UI" pitchFamily="34" charset="0"/>
              </a:rPr>
              <a:t>Inspection of buildings and structures </a:t>
            </a:r>
            <a:r>
              <a:rPr lang="en-US" sz="1800" dirty="0" smtClean="0">
                <a:latin typeface="Segoe UI" pitchFamily="34" charset="0"/>
                <a:ea typeface="Segoe UI" pitchFamily="34" charset="0"/>
                <a:cs typeface="Segoe UI" pitchFamily="34" charset="0"/>
              </a:rPr>
              <a:t>is the engineering work to determine the carrying capacity of their components and structures, the state of engineering communications and the general technical condition. The survey results are documented in the form of a technical opinion with a description and photo fixation of defects, conclusions and recommendations for reinforcing structures.</a:t>
            </a:r>
            <a:endParaRPr lang="ru-RU" sz="1800" dirty="0" smtClean="0">
              <a:latin typeface="Segoe UI" pitchFamily="34" charset="0"/>
              <a:ea typeface="Segoe UI" pitchFamily="34" charset="0"/>
              <a:cs typeface="Segoe UI" pitchFamily="34" charset="0"/>
            </a:endParaRPr>
          </a:p>
          <a:p>
            <a:pPr algn="just">
              <a:lnSpc>
                <a:spcPct val="100000"/>
              </a:lnSpc>
              <a:spcBef>
                <a:spcPts val="0"/>
              </a:spcBef>
              <a:buNone/>
            </a:pPr>
            <a:r>
              <a:rPr lang="ru-RU" sz="1800" b="1" dirty="0" smtClean="0">
                <a:latin typeface="Segoe UI" pitchFamily="34" charset="0"/>
                <a:ea typeface="Segoe UI" pitchFamily="34" charset="0"/>
                <a:cs typeface="Segoe UI" pitchFamily="34" charset="0"/>
              </a:rPr>
              <a:t>     </a:t>
            </a:r>
            <a:r>
              <a:rPr lang="en-US" sz="1800" b="1" dirty="0" smtClean="0">
                <a:latin typeface="Segoe UI" pitchFamily="34" charset="0"/>
                <a:ea typeface="Segoe UI" pitchFamily="34" charset="0"/>
                <a:cs typeface="Segoe UI" pitchFamily="34" charset="0"/>
              </a:rPr>
              <a:t>Technical conclusion </a:t>
            </a:r>
            <a:r>
              <a:rPr lang="en-US" sz="1800" dirty="0" smtClean="0">
                <a:latin typeface="Segoe UI" pitchFamily="34" charset="0"/>
                <a:ea typeface="Segoe UI" pitchFamily="34" charset="0"/>
                <a:cs typeface="Segoe UI" pitchFamily="34" charset="0"/>
              </a:rPr>
              <a:t>- documentation containing text and graphic materials, which are an objective report on the inspection of the building, conclusions on the technical condition of the building and its engineering systems, as well as recommendations for its further operation. </a:t>
            </a:r>
            <a:endParaRPr lang="ru-RU" sz="1800" dirty="0" smtClean="0">
              <a:latin typeface="Segoe UI" pitchFamily="34" charset="0"/>
              <a:ea typeface="Segoe UI" pitchFamily="34" charset="0"/>
              <a:cs typeface="Segoe UI" pitchFamily="34" charset="0"/>
            </a:endParaRPr>
          </a:p>
          <a:p>
            <a:pPr algn="just">
              <a:lnSpc>
                <a:spcPct val="100000"/>
              </a:lnSpc>
              <a:spcBef>
                <a:spcPts val="0"/>
              </a:spcBef>
              <a:buNone/>
            </a:pPr>
            <a:r>
              <a:rPr lang="ru-RU" sz="1800" b="1" dirty="0" smtClean="0">
                <a:latin typeface="Segoe UI" pitchFamily="34" charset="0"/>
                <a:ea typeface="Segoe UI" pitchFamily="34" charset="0"/>
                <a:cs typeface="Segoe UI" pitchFamily="34" charset="0"/>
              </a:rPr>
              <a:t>     </a:t>
            </a:r>
            <a:r>
              <a:rPr lang="en-US" sz="1800" b="1" dirty="0" smtClean="0">
                <a:latin typeface="Segoe UI" pitchFamily="34" charset="0"/>
                <a:ea typeface="Segoe UI" pitchFamily="34" charset="0"/>
                <a:cs typeface="Segoe UI" pitchFamily="34" charset="0"/>
              </a:rPr>
              <a:t>Inspection of buildings </a:t>
            </a:r>
            <a:r>
              <a:rPr lang="en-US" sz="1800" dirty="0" smtClean="0">
                <a:latin typeface="Segoe UI" pitchFamily="34" charset="0"/>
                <a:ea typeface="Segoe UI" pitchFamily="34" charset="0"/>
                <a:cs typeface="Segoe UI" pitchFamily="34" charset="0"/>
              </a:rPr>
              <a:t>- the procedure for determining the technical condition of buildings and structures, as well as their supporting structures. Based on the results (actual values of the monitored parameters) of the survey, it is possible to assess the suitability of the object for further operation, reconstruction, or to determine the need for the restoration, strengthening or repair of building structures. </a:t>
            </a:r>
            <a:endParaRPr lang="ru-RU" sz="1800" dirty="0" smtClean="0">
              <a:latin typeface="Segoe UI" pitchFamily="34" charset="0"/>
              <a:ea typeface="Segoe UI" pitchFamily="34" charset="0"/>
              <a:cs typeface="Segoe UI" pitchFamily="34" charset="0"/>
            </a:endParaRPr>
          </a:p>
          <a:p>
            <a:pPr algn="just">
              <a:lnSpc>
                <a:spcPct val="100000"/>
              </a:lnSpc>
              <a:spcBef>
                <a:spcPts val="0"/>
              </a:spcBef>
              <a:buNone/>
            </a:pPr>
            <a:r>
              <a:rPr lang="ru-RU" sz="1800" b="1" dirty="0" smtClean="0">
                <a:latin typeface="Segoe UI" pitchFamily="34" charset="0"/>
                <a:ea typeface="Segoe UI" pitchFamily="34" charset="0"/>
                <a:cs typeface="Segoe UI" pitchFamily="34" charset="0"/>
              </a:rPr>
              <a:t>      </a:t>
            </a:r>
            <a:r>
              <a:rPr lang="en-US" sz="1800" b="1" dirty="0" smtClean="0">
                <a:latin typeface="Segoe UI" pitchFamily="34" charset="0"/>
                <a:ea typeface="Segoe UI" pitchFamily="34" charset="0"/>
                <a:cs typeface="Segoe UI" pitchFamily="34" charset="0"/>
              </a:rPr>
              <a:t>Technical inspection </a:t>
            </a:r>
            <a:r>
              <a:rPr lang="en-US" sz="1800" dirty="0" smtClean="0">
                <a:latin typeface="Segoe UI" pitchFamily="34" charset="0"/>
                <a:ea typeface="Segoe UI" pitchFamily="34" charset="0"/>
                <a:cs typeface="Segoe UI" pitchFamily="34" charset="0"/>
              </a:rPr>
              <a:t>of a building or structure is carried out by experts</a:t>
            </a:r>
            <a:r>
              <a:rPr lang="ru-RU" sz="1800" dirty="0" smtClean="0">
                <a:latin typeface="Segoe UI" pitchFamily="34" charset="0"/>
                <a:ea typeface="Segoe UI" pitchFamily="34" charset="0"/>
                <a:cs typeface="Segoe UI" pitchFamily="34" charset="0"/>
              </a:rPr>
              <a:t> </a:t>
            </a:r>
            <a:r>
              <a:rPr lang="en-US" sz="1800" dirty="0" smtClean="0">
                <a:latin typeface="Segoe UI" pitchFamily="34" charset="0"/>
                <a:ea typeface="Segoe UI" pitchFamily="34" charset="0"/>
                <a:cs typeface="Segoe UI" pitchFamily="34" charset="0"/>
              </a:rPr>
              <a:t>of </a:t>
            </a:r>
            <a:r>
              <a:rPr lang="en-US" sz="1800" dirty="0" err="1" smtClean="0">
                <a:latin typeface="Segoe UI" pitchFamily="34" charset="0"/>
                <a:ea typeface="Segoe UI" pitchFamily="34" charset="0"/>
                <a:cs typeface="Segoe UI" pitchFamily="34" charset="0"/>
              </a:rPr>
              <a:t>Zhana</a:t>
            </a:r>
            <a:r>
              <a:rPr lang="en-US" sz="1800" dirty="0" smtClean="0">
                <a:latin typeface="Segoe UI" pitchFamily="34" charset="0"/>
                <a:ea typeface="Segoe UI" pitchFamily="34" charset="0"/>
                <a:cs typeface="Segoe UI" pitchFamily="34" charset="0"/>
              </a:rPr>
              <a:t> Consulting LTD LLP in three stages:</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Stage 1 - preparation for the survey;</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Stage 2 - preliminary (visual) examination;</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Stage 3 - detailed (instrumental) examination.</a:t>
            </a:r>
            <a:r>
              <a:rPr lang="ru-RU" sz="1800" dirty="0" smtClean="0">
                <a:latin typeface="Segoe UI" pitchFamily="34" charset="0"/>
                <a:ea typeface="Segoe UI" pitchFamily="34" charset="0"/>
                <a:cs typeface="Segoe UI" pitchFamily="34" charset="0"/>
              </a:rPr>
              <a:t>		</a:t>
            </a:r>
            <a:endParaRPr lang="ru-RU" sz="2000" b="1" dirty="0" smtClean="0">
              <a:latin typeface="Segoe UI" pitchFamily="34" charset="0"/>
              <a:ea typeface="Segoe UI" pitchFamily="34" charset="0"/>
              <a:cs typeface="Segoe UI" pitchFamily="34" charset="0"/>
            </a:endParaRPr>
          </a:p>
          <a:p>
            <a:pPr>
              <a:lnSpc>
                <a:spcPct val="100000"/>
              </a:lnSpc>
              <a:spcBef>
                <a:spcPts val="0"/>
              </a:spcBef>
              <a:buNone/>
            </a:pPr>
            <a:endParaRPr lang="ru-RU" sz="1900" dirty="0">
              <a:solidFill>
                <a:schemeClr val="tx1">
                  <a:lumMod val="95000"/>
                  <a:lumOff val="5000"/>
                </a:schemeClr>
              </a:solidFill>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356210" y="647442"/>
            <a:ext cx="252571" cy="205267"/>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pic>
        <p:nvPicPr>
          <p:cNvPr id="5"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36" y="1928802"/>
            <a:ext cx="8100464" cy="71438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2496" y="2000241"/>
            <a:ext cx="7756652" cy="630942"/>
          </a:xfrm>
          <a:prstGeom prst="rect">
            <a:avLst/>
          </a:prstGeom>
        </p:spPr>
        <p:txBody>
          <a:bodyPr wrap="square">
            <a:spAutoFit/>
          </a:bodyPr>
          <a:lstStyle/>
          <a:p>
            <a:pPr>
              <a:lnSpc>
                <a:spcPct val="100000"/>
              </a:lnSpc>
              <a:spcBef>
                <a:spcPts val="0"/>
              </a:spcBef>
              <a:buNone/>
            </a:pPr>
            <a:r>
              <a:rPr lang="en-US" sz="1700" dirty="0" err="1" smtClean="0">
                <a:solidFill>
                  <a:srgbClr val="002060"/>
                </a:solidFill>
                <a:latin typeface="Segoe UI" pitchFamily="34" charset="0"/>
                <a:ea typeface="Segoe UI" pitchFamily="34" charset="0"/>
                <a:cs typeface="Segoe UI" pitchFamily="34" charset="0"/>
              </a:rPr>
              <a:t>Zhana</a:t>
            </a:r>
            <a:r>
              <a:rPr lang="en-US" sz="1700" dirty="0" smtClean="0">
                <a:solidFill>
                  <a:srgbClr val="002060"/>
                </a:solidFill>
                <a:latin typeface="Segoe UI" pitchFamily="34" charset="0"/>
                <a:ea typeface="Segoe UI" pitchFamily="34" charset="0"/>
                <a:cs typeface="Segoe UI" pitchFamily="34" charset="0"/>
              </a:rPr>
              <a:t> Consulting LTD LLP </a:t>
            </a:r>
            <a:r>
              <a:rPr lang="ru-RU" sz="1700" dirty="0" smtClean="0">
                <a:solidFill>
                  <a:srgbClr val="002060"/>
                </a:solidFill>
                <a:latin typeface="Segoe UI" pitchFamily="34" charset="0"/>
                <a:ea typeface="Segoe UI" pitchFamily="34" charset="0"/>
                <a:cs typeface="Segoe UI" pitchFamily="34" charset="0"/>
              </a:rPr>
              <a:t>- </a:t>
            </a:r>
            <a:r>
              <a:rPr lang="en-US" sz="1700" dirty="0" smtClean="0">
                <a:solidFill>
                  <a:srgbClr val="002060"/>
                </a:solidFill>
                <a:latin typeface="Segoe UI" pitchFamily="34" charset="0"/>
                <a:ea typeface="Segoe UI" pitchFamily="34" charset="0"/>
                <a:cs typeface="Segoe UI" pitchFamily="34" charset="0"/>
              </a:rPr>
              <a:t>is the guarantor of your peace when it comes to the need to conduct a building construction survey.</a:t>
            </a:r>
            <a:endParaRPr lang="ru-RU" sz="1700" dirty="0" smtClean="0">
              <a:solidFill>
                <a:srgbClr val="002060"/>
              </a:solidFill>
              <a:latin typeface="Segoe UI" pitchFamily="34" charset="0"/>
              <a:ea typeface="Segoe UI" pitchFamily="34" charset="0"/>
              <a:cs typeface="Segoe UI" pitchFamily="34" charset="0"/>
            </a:endParaRPr>
          </a:p>
        </p:txBody>
      </p: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424437" y="357166"/>
            <a:ext cx="8997472" cy="1428760"/>
          </a:xfrm>
        </p:spPr>
        <p:txBody>
          <a:bodyPr rtlCol="0">
            <a:noAutofit/>
          </a:bodyPr>
          <a:lstStyle/>
          <a:p>
            <a:pPr algn="l"/>
            <a:r>
              <a:rPr lang="en-US" sz="4000" dirty="0" smtClean="0">
                <a:solidFill>
                  <a:srgbClr val="002060"/>
                </a:solidFill>
                <a:latin typeface="Segoe UI Light" pitchFamily="34" charset="0"/>
                <a:ea typeface="Segoe UI" pitchFamily="34" charset="0"/>
                <a:cs typeface="Segoe UI" pitchFamily="34" charset="0"/>
              </a:rPr>
              <a:t>Technical inspection </a:t>
            </a:r>
            <a:r>
              <a:rPr lang="ru-RU" sz="4000" dirty="0" smtClean="0">
                <a:solidFill>
                  <a:srgbClr val="002060"/>
                </a:solidFill>
                <a:latin typeface="Segoe UI Light" pitchFamily="34" charset="0"/>
                <a:ea typeface="Segoe UI" pitchFamily="34" charset="0"/>
                <a:cs typeface="Segoe UI" pitchFamily="34" charset="0"/>
              </a:rPr>
              <a:t/>
            </a:r>
            <a:br>
              <a:rPr lang="ru-RU" sz="4000" dirty="0" smtClean="0">
                <a:solidFill>
                  <a:srgbClr val="002060"/>
                </a:solidFill>
                <a:latin typeface="Segoe UI Light" pitchFamily="34" charset="0"/>
                <a:ea typeface="Segoe UI" pitchFamily="34" charset="0"/>
                <a:cs typeface="Segoe UI" pitchFamily="34" charset="0"/>
              </a:rPr>
            </a:br>
            <a:r>
              <a:rPr lang="en-US" sz="4000" dirty="0" smtClean="0">
                <a:solidFill>
                  <a:srgbClr val="002060"/>
                </a:solidFill>
                <a:latin typeface="Segoe UI Light" pitchFamily="34" charset="0"/>
                <a:ea typeface="Segoe UI" pitchFamily="34" charset="0"/>
                <a:cs typeface="Segoe UI" pitchFamily="34" charset="0"/>
              </a:rPr>
              <a:t>of buildings and structures</a:t>
            </a:r>
            <a:endParaRPr lang="ru-RU" sz="40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0" y="1500174"/>
            <a:ext cx="9739346" cy="5143536"/>
          </a:xfrm>
        </p:spPr>
        <p:txBody>
          <a:bodyPr numCol="1" rtlCol="0">
            <a:normAutofit fontScale="85000" lnSpcReduction="10000"/>
          </a:bodyPr>
          <a:lstStyle/>
          <a:p>
            <a:pPr>
              <a:lnSpc>
                <a:spcPct val="100000"/>
              </a:lnSpc>
              <a:spcBef>
                <a:spcPts val="0"/>
              </a:spcBef>
              <a:buNone/>
            </a:pPr>
            <a:endParaRPr lang="ru-RU" dirty="0" smtClean="0"/>
          </a:p>
          <a:p>
            <a:pPr>
              <a:lnSpc>
                <a:spcPct val="100000"/>
              </a:lnSpc>
              <a:spcBef>
                <a:spcPts val="0"/>
              </a:spcBef>
              <a:buNone/>
            </a:pPr>
            <a:endParaRPr lang="ru-RU" sz="2200" dirty="0" smtClean="0">
              <a:solidFill>
                <a:schemeClr val="tx2"/>
              </a:solidFill>
              <a:latin typeface="Segoe UI" pitchFamily="34" charset="0"/>
              <a:ea typeface="Segoe UI" pitchFamily="34" charset="0"/>
              <a:cs typeface="Segoe UI" pitchFamily="34" charset="0"/>
            </a:endParaRP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2000" dirty="0" smtClean="0">
                <a:solidFill>
                  <a:schemeClr val="tx1">
                    <a:lumMod val="95000"/>
                    <a:lumOff val="5000"/>
                  </a:schemeClr>
                </a:solidFill>
                <a:latin typeface="Segoe UI" pitchFamily="34" charset="0"/>
                <a:ea typeface="Segoe UI" pitchFamily="34" charset="0"/>
                <a:cs typeface="Segoe UI" pitchFamily="34" charset="0"/>
              </a:rPr>
              <a:t>     </a:t>
            </a:r>
          </a:p>
          <a:p>
            <a:pPr algn="just">
              <a:lnSpc>
                <a:spcPct val="100000"/>
              </a:lnSpc>
              <a:spcBef>
                <a:spcPts val="0"/>
              </a:spcBef>
              <a:buNone/>
            </a:pPr>
            <a:r>
              <a:rPr lang="ru-RU" sz="1800" dirty="0" smtClean="0">
                <a:latin typeface="Segoe UI" pitchFamily="34" charset="0"/>
                <a:ea typeface="Segoe UI" pitchFamily="34" charset="0"/>
                <a:cs typeface="Segoe UI" pitchFamily="34" charset="0"/>
              </a:rPr>
              <a:t>     	</a:t>
            </a:r>
            <a:r>
              <a:rPr lang="en-US" sz="1800" b="1" dirty="0" smtClean="0">
                <a:latin typeface="Segoe UI" pitchFamily="34" charset="0"/>
                <a:ea typeface="Segoe UI" pitchFamily="34" charset="0"/>
                <a:cs typeface="Segoe UI" pitchFamily="34" charset="0"/>
              </a:rPr>
              <a:t>The reasons for the engineering survey can be:</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a:t>
            </a:r>
            <a:r>
              <a:rPr lang="ru-RU" sz="1800" dirty="0" smtClean="0">
                <a:latin typeface="Segoe UI" pitchFamily="34" charset="0"/>
                <a:ea typeface="Segoe UI" pitchFamily="34" charset="0"/>
                <a:cs typeface="Segoe UI" pitchFamily="34" charset="0"/>
              </a:rPr>
              <a:t> </a:t>
            </a:r>
            <a:r>
              <a:rPr lang="en-US" sz="1800" dirty="0" smtClean="0">
                <a:latin typeface="Segoe UI" pitchFamily="34" charset="0"/>
                <a:ea typeface="Segoe UI" pitchFamily="34" charset="0"/>
                <a:cs typeface="Segoe UI" pitchFamily="34" charset="0"/>
              </a:rPr>
              <a:t>- the expiration of the normal operation, the lack of continuous maintenance of structures and structural elements in good condition, not compliance with the required temperature and humidity conditions in the premises, not timely maintenance of engineering equipment and technical systems;</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loss of the original properties of the structures of buildings and structures (physical deterioration);</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expiration of the previously completed technical opinion;</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detection of various types of defects and damage during maintenance and operation, reducing the carrying capacity;</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obvious deviations of structures (deflections of beams and slabs, vertical displacement of columns) from design positions, determined visually without the use of special devices;</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the results of natural disasters, accidents and fires;</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a:t>
            </a:r>
            <a:r>
              <a:rPr lang="ru-RU" sz="1800" dirty="0" smtClean="0">
                <a:latin typeface="Segoe UI" pitchFamily="34" charset="0"/>
                <a:ea typeface="Segoe UI" pitchFamily="34" charset="0"/>
                <a:cs typeface="Segoe UI" pitchFamily="34" charset="0"/>
              </a:rPr>
              <a:t> </a:t>
            </a:r>
            <a:r>
              <a:rPr lang="en-US" sz="1800" dirty="0" smtClean="0">
                <a:latin typeface="Segoe UI" pitchFamily="34" charset="0"/>
                <a:ea typeface="Segoe UI" pitchFamily="34" charset="0"/>
                <a:cs typeface="Segoe UI" pitchFamily="34" charset="0"/>
              </a:rPr>
              <a:t>- carrying out the reconstruction of the building in order to add an additional floor or attic, as well as a change in the functional change of the building associated with an increase in temporary operational loads;</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carrying out major repairs with the replacement of individual supporting structures, partitions, window and door fillings. In this case, it is necessary to compile a detailed map of defects and damage in order to establish the real cost of the repair;</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legalization of a building or structure, as well as extensions made without a specially designed project;</a:t>
            </a:r>
          </a:p>
          <a:p>
            <a:pPr algn="just">
              <a:lnSpc>
                <a:spcPct val="100000"/>
              </a:lnSpc>
              <a:spcBef>
                <a:spcPts val="0"/>
              </a:spcBef>
              <a:buNone/>
            </a:pPr>
            <a:r>
              <a:rPr lang="en-US" sz="1800" dirty="0" smtClean="0">
                <a:latin typeface="Segoe UI" pitchFamily="34" charset="0"/>
                <a:ea typeface="Segoe UI" pitchFamily="34" charset="0"/>
                <a:cs typeface="Segoe UI" pitchFamily="34" charset="0"/>
              </a:rPr>
              <a:t>       - lack of design and executive documentation.</a:t>
            </a:r>
            <a:endParaRPr lang="ru-RU" sz="2000" dirty="0" smtClean="0">
              <a:latin typeface="Segoe UI" pitchFamily="34" charset="0"/>
              <a:ea typeface="Segoe UI" pitchFamily="34" charset="0"/>
              <a:cs typeface="Segoe UI" pitchFamily="34" charset="0"/>
            </a:endParaRPr>
          </a:p>
          <a:p>
            <a:pPr>
              <a:lnSpc>
                <a:spcPct val="100000"/>
              </a:lnSpc>
              <a:spcBef>
                <a:spcPts val="0"/>
              </a:spcBef>
              <a:buNone/>
            </a:pPr>
            <a:endParaRPr lang="ru-RU" sz="1900" dirty="0">
              <a:solidFill>
                <a:schemeClr val="tx1">
                  <a:lumMod val="95000"/>
                  <a:lumOff val="5000"/>
                </a:schemeClr>
              </a:solidFill>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356210" y="647442"/>
            <a:ext cx="252571" cy="205267"/>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pic>
        <p:nvPicPr>
          <p:cNvPr id="5"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36" y="1928802"/>
            <a:ext cx="8100464" cy="71438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2496" y="2000241"/>
            <a:ext cx="7828090" cy="630942"/>
          </a:xfrm>
          <a:prstGeom prst="rect">
            <a:avLst/>
          </a:prstGeom>
        </p:spPr>
        <p:txBody>
          <a:bodyPr wrap="square">
            <a:spAutoFit/>
          </a:bodyPr>
          <a:lstStyle/>
          <a:p>
            <a:pPr>
              <a:lnSpc>
                <a:spcPct val="100000"/>
              </a:lnSpc>
              <a:spcBef>
                <a:spcPts val="0"/>
              </a:spcBef>
              <a:buNone/>
            </a:pPr>
            <a:r>
              <a:rPr lang="en-US" sz="1700" dirty="0" smtClean="0">
                <a:solidFill>
                  <a:srgbClr val="002060"/>
                </a:solidFill>
                <a:latin typeface="Segoe UI" pitchFamily="34" charset="0"/>
                <a:ea typeface="Segoe UI" pitchFamily="34" charset="0"/>
                <a:cs typeface="Segoe UI" pitchFamily="34" charset="0"/>
              </a:rPr>
              <a:t>Using tremendous experience, modern tools and technologies, we guarantee the quality and objectivity of all the technical inspection of the building.</a:t>
            </a:r>
            <a:endParaRPr lang="ru-RU" sz="1700" dirty="0" smtClean="0">
              <a:solidFill>
                <a:srgbClr val="002060"/>
              </a:solidFill>
              <a:latin typeface="Segoe UI" pitchFamily="34" charset="0"/>
              <a:ea typeface="Segoe UI" pitchFamily="34" charset="0"/>
              <a:cs typeface="Segoe UI" pitchFamily="34" charset="0"/>
            </a:endParaRPr>
          </a:p>
        </p:txBody>
      </p: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424437" y="357166"/>
            <a:ext cx="8997472" cy="1428760"/>
          </a:xfrm>
        </p:spPr>
        <p:txBody>
          <a:bodyPr rtlCol="0">
            <a:noAutofit/>
          </a:bodyPr>
          <a:lstStyle/>
          <a:p>
            <a:pPr algn="l"/>
            <a:r>
              <a:rPr lang="ru-RU" sz="5000" dirty="0" smtClean="0">
                <a:solidFill>
                  <a:schemeClr val="tx2"/>
                </a:solidFill>
                <a:latin typeface="Segoe UI Light" pitchFamily="34" charset="0"/>
              </a:rPr>
              <a:t/>
            </a:r>
            <a:br>
              <a:rPr lang="ru-RU" sz="5000" dirty="0" smtClean="0">
                <a:solidFill>
                  <a:schemeClr val="tx2"/>
                </a:solidFill>
                <a:latin typeface="Segoe UI Light" pitchFamily="34" charset="0"/>
              </a:rPr>
            </a:br>
            <a:r>
              <a:rPr lang="en-US" sz="4800" b="1" dirty="0" smtClean="0"/>
              <a:t> </a:t>
            </a:r>
            <a:br>
              <a:rPr lang="en-US" sz="4800" b="1" dirty="0" smtClean="0"/>
            </a:br>
            <a:r>
              <a:rPr lang="en-US" sz="4500" dirty="0" smtClean="0">
                <a:solidFill>
                  <a:schemeClr val="tx2">
                    <a:lumMod val="50000"/>
                  </a:schemeClr>
                </a:solidFill>
                <a:latin typeface="Segoe UI Light" pitchFamily="34" charset="0"/>
              </a:rPr>
              <a:t>The company is equipped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by modern equipment</a:t>
            </a:r>
            <a:r>
              <a:rPr lang="ru-RU" sz="4800" dirty="0" smtClean="0"/>
              <a:t/>
            </a:r>
            <a:br>
              <a:rPr lang="ru-RU" sz="4800" dirty="0" smtClean="0"/>
            </a:br>
            <a:r>
              <a:rPr lang="ru-RU" sz="5400" kern="0" dirty="0" smtClean="0">
                <a:solidFill>
                  <a:schemeClr val="tx2"/>
                </a:solidFill>
                <a:effectLst>
                  <a:outerShdw blurRad="38100" dist="38100" dir="2700000" algn="tl">
                    <a:srgbClr val="000000"/>
                  </a:outerShdw>
                </a:effectLst>
              </a:rPr>
              <a:t/>
            </a:r>
            <a:br>
              <a:rPr lang="ru-RU" sz="5400" kern="0" dirty="0" smtClean="0">
                <a:solidFill>
                  <a:schemeClr val="tx2"/>
                </a:solidFill>
                <a:effectLst>
                  <a:outerShdw blurRad="38100" dist="38100" dir="2700000" algn="tl">
                    <a:srgbClr val="000000"/>
                  </a:outerShdw>
                </a:effectLst>
              </a:rPr>
            </a:br>
            <a:endParaRPr lang="ru-RU" sz="50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134145" y="2000240"/>
            <a:ext cx="9082698" cy="4357718"/>
          </a:xfrm>
        </p:spPr>
        <p:txBody>
          <a:bodyPr numCol="1" rtlCol="0">
            <a:normAutofit/>
          </a:bodyPr>
          <a:lstStyle/>
          <a:p>
            <a:pPr>
              <a:lnSpc>
                <a:spcPct val="100000"/>
              </a:lnSpc>
              <a:spcBef>
                <a:spcPts val="0"/>
              </a:spcBef>
              <a:buNone/>
            </a:pPr>
            <a:endParaRPr lang="ru-RU" dirty="0" smtClean="0"/>
          </a:p>
          <a:p>
            <a:pPr>
              <a:lnSpc>
                <a:spcPct val="100000"/>
              </a:lnSpc>
              <a:spcBef>
                <a:spcPts val="0"/>
              </a:spcBef>
              <a:buNone/>
            </a:pPr>
            <a:endParaRPr lang="ru-RU" sz="2200" dirty="0" smtClean="0">
              <a:solidFill>
                <a:schemeClr val="tx2"/>
              </a:solidFill>
              <a:latin typeface="Segoe UI" pitchFamily="34" charset="0"/>
              <a:ea typeface="Segoe UI" pitchFamily="34" charset="0"/>
              <a:cs typeface="Segoe UI" pitchFamily="34" charset="0"/>
            </a:endParaRP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2000" dirty="0" smtClean="0">
                <a:solidFill>
                  <a:schemeClr val="tx1">
                    <a:lumMod val="95000"/>
                    <a:lumOff val="5000"/>
                  </a:schemeClr>
                </a:solidFill>
                <a:latin typeface="Segoe UI" pitchFamily="34" charset="0"/>
                <a:ea typeface="Segoe UI" pitchFamily="34" charset="0"/>
                <a:cs typeface="Segoe UI" pitchFamily="34" charset="0"/>
              </a:rPr>
              <a:t>     </a:t>
            </a:r>
            <a:endParaRPr lang="ru-RU" sz="2000" dirty="0">
              <a:solidFill>
                <a:schemeClr val="tx1">
                  <a:lumMod val="95000"/>
                  <a:lumOff val="5000"/>
                </a:schemeClr>
              </a:solidFill>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356210" y="647442"/>
            <a:ext cx="252571" cy="205267"/>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cxnSp>
        <p:nvCxnSpPr>
          <p:cNvPr id="7" name="Пряма сполучна лінія 10"/>
          <p:cNvCxnSpPr/>
          <p:nvPr/>
        </p:nvCxnSpPr>
        <p:spPr>
          <a:xfrm rot="16200000" flipH="1">
            <a:off x="6877407" y="933090"/>
            <a:ext cx="1071570" cy="348351"/>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50" name="Picture 2" descr="C:\Users\User\Desktop\презентация\ФОТО АКСАЙ\IMG-20170914-WA0007.jpg"/>
          <p:cNvPicPr>
            <a:picLocks noChangeAspect="1" noChangeArrowheads="1"/>
          </p:cNvPicPr>
          <p:nvPr/>
        </p:nvPicPr>
        <p:blipFill>
          <a:blip r:embed="rId3"/>
          <a:srcRect l="20635" t="10593" r="6349" b="8898"/>
          <a:stretch>
            <a:fillRect/>
          </a:stretch>
        </p:blipFill>
        <p:spPr bwMode="auto">
          <a:xfrm>
            <a:off x="540554" y="1928802"/>
            <a:ext cx="4064095" cy="2571768"/>
          </a:xfrm>
          <a:prstGeom prst="round2DiagRect">
            <a:avLst/>
          </a:prstGeom>
          <a:noFill/>
        </p:spPr>
      </p:pic>
      <p:pic>
        <p:nvPicPr>
          <p:cNvPr id="2051" name="Picture 3" descr="C:\Users\User\Desktop\презентация\14.09.2017\SAM_6036.JPG"/>
          <p:cNvPicPr>
            <a:picLocks noChangeAspect="1" noChangeArrowheads="1"/>
          </p:cNvPicPr>
          <p:nvPr/>
        </p:nvPicPr>
        <p:blipFill>
          <a:blip r:embed="rId4" cstate="print"/>
          <a:srcRect l="4545" t="28571" r="10606" b="9891"/>
          <a:stretch>
            <a:fillRect/>
          </a:stretch>
        </p:blipFill>
        <p:spPr bwMode="auto">
          <a:xfrm>
            <a:off x="540554" y="4643446"/>
            <a:ext cx="4064095" cy="2000264"/>
          </a:xfrm>
          <a:prstGeom prst="round2DiagRect">
            <a:avLst/>
          </a:prstGeom>
          <a:noFill/>
        </p:spPr>
      </p:pic>
      <p:pic>
        <p:nvPicPr>
          <p:cNvPr id="2052" name="Picture 4" descr="C:\Users\User\Desktop\презентация\14.09.2017\SAM_6035.JPG"/>
          <p:cNvPicPr>
            <a:picLocks noChangeAspect="1" noChangeArrowheads="1"/>
          </p:cNvPicPr>
          <p:nvPr/>
        </p:nvPicPr>
        <p:blipFill>
          <a:blip r:embed="rId5" cstate="print"/>
          <a:srcRect/>
          <a:stretch>
            <a:fillRect/>
          </a:stretch>
        </p:blipFill>
        <p:spPr bwMode="auto">
          <a:xfrm>
            <a:off x="4952999" y="1928802"/>
            <a:ext cx="4528563" cy="4643470"/>
          </a:xfrm>
          <a:prstGeom prst="round2Diag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424437" y="357166"/>
            <a:ext cx="8997472" cy="1428760"/>
          </a:xfrm>
        </p:spPr>
        <p:txBody>
          <a:bodyPr rtlCol="0">
            <a:noAutofit/>
          </a:bodyPr>
          <a:lstStyle/>
          <a:p>
            <a:pPr algn="l"/>
            <a:r>
              <a:rPr lang="ru-RU" sz="5000" dirty="0" smtClean="0">
                <a:solidFill>
                  <a:schemeClr val="tx2"/>
                </a:solidFill>
                <a:latin typeface="Segoe UI Light" pitchFamily="34" charset="0"/>
              </a:rPr>
              <a:t/>
            </a:r>
            <a:br>
              <a:rPr lang="ru-RU" sz="5000" dirty="0" smtClean="0">
                <a:solidFill>
                  <a:schemeClr val="tx2"/>
                </a:solidFill>
                <a:latin typeface="Segoe UI Light" pitchFamily="34" charset="0"/>
              </a:rPr>
            </a:br>
            <a:r>
              <a:rPr lang="en-US" sz="4500" dirty="0" smtClean="0">
                <a:solidFill>
                  <a:schemeClr val="tx2">
                    <a:lumMod val="50000"/>
                  </a:schemeClr>
                </a:solidFill>
                <a:latin typeface="Segoe UI Light" pitchFamily="34" charset="0"/>
              </a:rPr>
              <a:t> The company is equipped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by modern equipment </a:t>
            </a:r>
            <a:r>
              <a:rPr lang="ru-RU" sz="5400" kern="0" dirty="0" smtClean="0">
                <a:solidFill>
                  <a:schemeClr val="tx2"/>
                </a:solidFill>
                <a:effectLst>
                  <a:outerShdw blurRad="38100" dist="38100" dir="2700000" algn="tl">
                    <a:srgbClr val="000000"/>
                  </a:outerShdw>
                </a:effectLst>
              </a:rPr>
              <a:t/>
            </a:r>
            <a:br>
              <a:rPr lang="ru-RU" sz="5400" kern="0" dirty="0" smtClean="0">
                <a:solidFill>
                  <a:schemeClr val="tx2"/>
                </a:solidFill>
                <a:effectLst>
                  <a:outerShdw blurRad="38100" dist="38100" dir="2700000" algn="tl">
                    <a:srgbClr val="000000"/>
                  </a:outerShdw>
                </a:effectLst>
              </a:rPr>
            </a:br>
            <a:endParaRPr lang="ru-RU" sz="50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134145" y="2000240"/>
            <a:ext cx="9082698" cy="4357718"/>
          </a:xfrm>
        </p:spPr>
        <p:txBody>
          <a:bodyPr numCol="1" rtlCol="0">
            <a:normAutofit/>
          </a:bodyPr>
          <a:lstStyle/>
          <a:p>
            <a:pPr>
              <a:lnSpc>
                <a:spcPct val="100000"/>
              </a:lnSpc>
              <a:spcBef>
                <a:spcPts val="0"/>
              </a:spcBef>
              <a:buNone/>
            </a:pPr>
            <a:endParaRPr lang="ru-RU" dirty="0" smtClean="0"/>
          </a:p>
          <a:p>
            <a:pPr>
              <a:lnSpc>
                <a:spcPct val="100000"/>
              </a:lnSpc>
              <a:spcBef>
                <a:spcPts val="0"/>
              </a:spcBef>
              <a:buNone/>
            </a:pPr>
            <a:endParaRPr lang="ru-RU" sz="2200" dirty="0" smtClean="0">
              <a:solidFill>
                <a:schemeClr val="tx2"/>
              </a:solidFill>
              <a:latin typeface="Segoe UI" pitchFamily="34" charset="0"/>
              <a:ea typeface="Segoe UI" pitchFamily="34" charset="0"/>
              <a:cs typeface="Segoe UI" pitchFamily="34" charset="0"/>
            </a:endParaRP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1800" dirty="0" smtClean="0">
                <a:solidFill>
                  <a:schemeClr val="tx1">
                    <a:lumMod val="95000"/>
                    <a:lumOff val="5000"/>
                  </a:schemeClr>
                </a:solidFill>
                <a:latin typeface="Segoe UI" pitchFamily="34" charset="0"/>
                <a:ea typeface="Segoe UI" pitchFamily="34" charset="0"/>
                <a:cs typeface="Segoe UI" pitchFamily="34" charset="0"/>
              </a:rPr>
              <a:t>      </a:t>
            </a:r>
          </a:p>
          <a:p>
            <a:pPr>
              <a:lnSpc>
                <a:spcPct val="100000"/>
              </a:lnSpc>
              <a:spcBef>
                <a:spcPts val="0"/>
              </a:spcBef>
              <a:buNone/>
            </a:pPr>
            <a:r>
              <a:rPr lang="ru-RU" sz="2000" dirty="0" smtClean="0">
                <a:solidFill>
                  <a:schemeClr val="tx1">
                    <a:lumMod val="95000"/>
                    <a:lumOff val="5000"/>
                  </a:schemeClr>
                </a:solidFill>
                <a:latin typeface="Segoe UI" pitchFamily="34" charset="0"/>
                <a:ea typeface="Segoe UI" pitchFamily="34" charset="0"/>
                <a:cs typeface="Segoe UI" pitchFamily="34" charset="0"/>
              </a:rPr>
              <a:t>     </a:t>
            </a:r>
            <a:endParaRPr lang="ru-RU" sz="2000" dirty="0">
              <a:solidFill>
                <a:schemeClr val="tx1">
                  <a:lumMod val="95000"/>
                  <a:lumOff val="5000"/>
                </a:schemeClr>
              </a:solidFill>
              <a:latin typeface="Segoe UI" pitchFamily="34" charset="0"/>
              <a:ea typeface="Segoe UI" pitchFamily="34" charset="0"/>
              <a:cs typeface="Segoe UI" pitchFamily="34" charset="0"/>
            </a:endParaRPr>
          </a:p>
        </p:txBody>
      </p:sp>
      <p:sp>
        <p:nvSpPr>
          <p:cNvPr id="4" name="Прямокутний трикутник 5"/>
          <p:cNvSpPr/>
          <p:nvPr/>
        </p:nvSpPr>
        <p:spPr>
          <a:xfrm rot="2700000">
            <a:off x="399865" y="612635"/>
            <a:ext cx="223334" cy="258157"/>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lumMod val="95000"/>
                  <a:lumOff val="5000"/>
                </a:schemeClr>
              </a:solidFill>
            </a:endParaRPr>
          </a:p>
        </p:txBody>
      </p:sp>
      <p:cxnSp>
        <p:nvCxnSpPr>
          <p:cNvPr id="7" name="Пряма сполучна лінія 10"/>
          <p:cNvCxnSpPr/>
          <p:nvPr/>
        </p:nvCxnSpPr>
        <p:spPr>
          <a:xfrm rot="16200000" flipH="1">
            <a:off x="6984564" y="968810"/>
            <a:ext cx="1143008" cy="348351"/>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C:\Users\User\Desktop\презентация\14.09.2017\SAM_6050.JPG"/>
          <p:cNvPicPr>
            <a:picLocks noChangeAspect="1" noChangeArrowheads="1"/>
          </p:cNvPicPr>
          <p:nvPr/>
        </p:nvPicPr>
        <p:blipFill>
          <a:blip r:embed="rId3" cstate="print"/>
          <a:srcRect l="20000"/>
          <a:stretch>
            <a:fillRect/>
          </a:stretch>
        </p:blipFill>
        <p:spPr bwMode="auto">
          <a:xfrm>
            <a:off x="482496" y="1928802"/>
            <a:ext cx="4122153" cy="2500330"/>
          </a:xfrm>
          <a:prstGeom prst="round2DiagRect">
            <a:avLst/>
          </a:prstGeom>
          <a:noFill/>
        </p:spPr>
      </p:pic>
      <p:pic>
        <p:nvPicPr>
          <p:cNvPr id="11" name="Picture 3" descr="C:\Users\User\Desktop\презентация\ИЛ\P1030444.JPG"/>
          <p:cNvPicPr>
            <a:picLocks noChangeAspect="1" noChangeArrowheads="1"/>
          </p:cNvPicPr>
          <p:nvPr/>
        </p:nvPicPr>
        <p:blipFill>
          <a:blip r:embed="rId4" cstate="print"/>
          <a:srcRect/>
          <a:stretch>
            <a:fillRect/>
          </a:stretch>
        </p:blipFill>
        <p:spPr bwMode="auto">
          <a:xfrm>
            <a:off x="482496" y="4500570"/>
            <a:ext cx="4122153" cy="2143140"/>
          </a:xfrm>
          <a:prstGeom prst="round2DiagRect">
            <a:avLst/>
          </a:prstGeom>
          <a:noFill/>
        </p:spPr>
      </p:pic>
      <p:pic>
        <p:nvPicPr>
          <p:cNvPr id="2" name="Picture 2" descr="C:\Users\User\Desktop\презентация\ФОТО АКСАЙ\P1030278.JPG"/>
          <p:cNvPicPr>
            <a:picLocks noChangeAspect="1" noChangeArrowheads="1"/>
          </p:cNvPicPr>
          <p:nvPr/>
        </p:nvPicPr>
        <p:blipFill>
          <a:blip r:embed="rId5" cstate="print"/>
          <a:srcRect/>
          <a:stretch>
            <a:fillRect/>
          </a:stretch>
        </p:blipFill>
        <p:spPr bwMode="auto">
          <a:xfrm>
            <a:off x="4952999" y="1928802"/>
            <a:ext cx="4528563" cy="4643470"/>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357166"/>
            <a:ext cx="8916562" cy="1214446"/>
          </a:xfrm>
        </p:spPr>
        <p:txBody>
          <a:bodyPr>
            <a:noAutofit/>
          </a:bodyPr>
          <a:lstStyle/>
          <a:p>
            <a:pPr algn="l"/>
            <a:r>
              <a:rPr lang="en-US" sz="4500" dirty="0" smtClean="0">
                <a:solidFill>
                  <a:schemeClr val="tx2">
                    <a:lumMod val="50000"/>
                  </a:schemeClr>
                </a:solidFill>
                <a:latin typeface="Segoe UI Light" pitchFamily="34" charset="0"/>
              </a:rPr>
              <a:t> </a:t>
            </a:r>
            <a:r>
              <a:rPr lang="en-US" sz="4200" dirty="0" smtClean="0">
                <a:solidFill>
                  <a:schemeClr val="tx2">
                    <a:lumMod val="50000"/>
                  </a:schemeClr>
                </a:solidFill>
                <a:latin typeface="Segoe UI Light" pitchFamily="34" charset="0"/>
              </a:rPr>
              <a:t>Experience in managing</a:t>
            </a:r>
            <a:r>
              <a:rPr lang="en-US" sz="4200" b="1" dirty="0" smtClean="0">
                <a:solidFill>
                  <a:schemeClr val="tx2">
                    <a:lumMod val="50000"/>
                  </a:schemeClr>
                </a:solidFill>
                <a:latin typeface="Segoe UI Light" pitchFamily="34" charset="0"/>
              </a:rPr>
              <a:t/>
            </a:r>
            <a:br>
              <a:rPr lang="en-US" sz="4200" b="1" dirty="0" smtClean="0">
                <a:solidFill>
                  <a:schemeClr val="tx2">
                    <a:lumMod val="50000"/>
                  </a:schemeClr>
                </a:solidFill>
                <a:latin typeface="Segoe UI Light" pitchFamily="34" charset="0"/>
              </a:rPr>
            </a:br>
            <a:r>
              <a:rPr lang="en-US" sz="4200" b="1" dirty="0" smtClean="0">
                <a:solidFill>
                  <a:schemeClr val="tx2">
                    <a:lumMod val="50000"/>
                  </a:schemeClr>
                </a:solidFill>
                <a:latin typeface="Segoe UI Light" pitchFamily="34" charset="0"/>
              </a:rPr>
              <a:t> </a:t>
            </a:r>
            <a:r>
              <a:rPr lang="en-US" sz="4200" dirty="0" smtClean="0">
                <a:solidFill>
                  <a:schemeClr val="tx2">
                    <a:lumMod val="50000"/>
                  </a:schemeClr>
                </a:solidFill>
                <a:latin typeface="Segoe UI Light" pitchFamily="34" charset="0"/>
              </a:rPr>
              <a:t>large project</a:t>
            </a:r>
            <a:endParaRPr lang="ru-RU" sz="4200" dirty="0">
              <a:solidFill>
                <a:schemeClr val="tx2">
                  <a:lumMod val="50000"/>
                </a:schemeClr>
              </a:solidFill>
              <a:latin typeface="Segoe UI Light" pitchFamily="34" charset="0"/>
            </a:endParaRPr>
          </a:p>
        </p:txBody>
      </p:sp>
      <p:sp>
        <p:nvSpPr>
          <p:cNvPr id="3" name="Содержимое 2"/>
          <p:cNvSpPr>
            <a:spLocks noGrp="1"/>
          </p:cNvSpPr>
          <p:nvPr>
            <p:ph idx="1"/>
          </p:nvPr>
        </p:nvSpPr>
        <p:spPr>
          <a:xfrm>
            <a:off x="424437" y="1714488"/>
            <a:ext cx="8987425" cy="5000660"/>
          </a:xfrm>
        </p:spPr>
        <p:txBody>
          <a:bodyPr>
            <a:normAutofit fontScale="62500" lnSpcReduction="20000"/>
          </a:bodyPr>
          <a:lstStyle/>
          <a:p>
            <a:pPr>
              <a:buNone/>
            </a:pPr>
            <a:endParaRPr lang="en-US" sz="2100" dirty="0" smtClean="0">
              <a:latin typeface="Segoe UI" pitchFamily="34" charset="0"/>
              <a:ea typeface="Segoe UI" pitchFamily="34" charset="0"/>
              <a:cs typeface="Segoe UI" pitchFamily="34" charset="0"/>
            </a:endParaRPr>
          </a:p>
          <a:p>
            <a:pPr>
              <a:buNone/>
            </a:pPr>
            <a:r>
              <a:rPr lang="en-US" sz="2700" dirty="0" smtClean="0">
                <a:latin typeface="Segoe UI" pitchFamily="34" charset="0"/>
                <a:ea typeface="Segoe UI" pitchFamily="34" charset="0"/>
                <a:cs typeface="Segoe UI" pitchFamily="34" charset="0"/>
              </a:rPr>
              <a:t>High professionalism of the company is confirmed by successfully implemented projects, such as:</a:t>
            </a:r>
            <a:endParaRPr lang="ru-RU" sz="27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Objects for the production of components of gasoline of ecological class K5, Aksai,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Intermediate tank farm of five reservoirs, Aksai,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Technical Chemical Laboratory, Aksai,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Vacuum distillation section, Aksai,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Hydro treating section of diesel fuel components, Aksai,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Modernization of the stabilization section and AT of a small-capacity plant for the production of fuels JSC "Condensate" to increase the processing of raw materials to 850 thousand tons per year</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Installation of complex gas treatment (UKPG - 3), m. </a:t>
            </a:r>
            <a:r>
              <a:rPr lang="en-US" sz="2600" dirty="0" err="1" smtClean="0">
                <a:latin typeface="Segoe UI" pitchFamily="34" charset="0"/>
                <a:ea typeface="Segoe UI" pitchFamily="34" charset="0"/>
                <a:cs typeface="Segoe UI" pitchFamily="34" charset="0"/>
              </a:rPr>
              <a:t>Chinarevskoye</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New gas-turbine power station for 26, m. </a:t>
            </a:r>
            <a:r>
              <a:rPr lang="en-US" sz="2600" dirty="0" err="1" smtClean="0">
                <a:latin typeface="Segoe UI" pitchFamily="34" charset="0"/>
                <a:ea typeface="Segoe UI" pitchFamily="34" charset="0"/>
                <a:cs typeface="Segoe UI" pitchFamily="34" charset="0"/>
              </a:rPr>
              <a:t>Chinarevskoye</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Fuel gas supply system for electric stations  power supply with capacity of 26 MW, m. </a:t>
            </a:r>
            <a:r>
              <a:rPr lang="en-US" sz="2600" dirty="0" err="1" smtClean="0">
                <a:latin typeface="Segoe UI" pitchFamily="34" charset="0"/>
                <a:ea typeface="Segoe UI" pitchFamily="34" charset="0"/>
                <a:cs typeface="Segoe UI" pitchFamily="34" charset="0"/>
              </a:rPr>
              <a:t>Chinarevskoye</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Construction of a kindergarten for 360 places in the village of </a:t>
            </a:r>
            <a:r>
              <a:rPr lang="en-US" sz="2600" dirty="0" err="1" smtClean="0">
                <a:latin typeface="Segoe UI" pitchFamily="34" charset="0"/>
                <a:ea typeface="Segoe UI" pitchFamily="34" charset="0"/>
                <a:cs typeface="Segoe UI" pitchFamily="34" charset="0"/>
              </a:rPr>
              <a:t>Zachagansk</a:t>
            </a:r>
            <a:r>
              <a:rPr lang="en-US" sz="2600" dirty="0" smtClean="0">
                <a:latin typeface="Segoe UI" pitchFamily="34" charset="0"/>
                <a:ea typeface="Segoe UI" pitchFamily="34" charset="0"/>
                <a:cs typeface="Segoe UI" pitchFamily="34" charset="0"/>
              </a:rPr>
              <a:t>, Uralsk,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A complex of 10-9-storeyed houses site  # 9 in the  multi-storey buildings between the routes of Uralsk-</a:t>
            </a:r>
            <a:r>
              <a:rPr lang="en-US" sz="2600" dirty="0" err="1" smtClean="0">
                <a:latin typeface="Segoe UI" pitchFamily="34" charset="0"/>
                <a:ea typeface="Segoe UI" pitchFamily="34" charset="0"/>
                <a:cs typeface="Segoe UI" pitchFamily="34" charset="0"/>
              </a:rPr>
              <a:t>Atyrau</a:t>
            </a:r>
            <a:r>
              <a:rPr lang="en-US" sz="2600" dirty="0" smtClean="0">
                <a:latin typeface="Segoe UI" pitchFamily="34" charset="0"/>
                <a:ea typeface="Segoe UI" pitchFamily="34" charset="0"/>
                <a:cs typeface="Segoe UI" pitchFamily="34" charset="0"/>
              </a:rPr>
              <a:t> and Uralsk-Saratov, Uralsk, VKO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 Bank protection in the village </a:t>
            </a:r>
            <a:r>
              <a:rPr lang="en-US" sz="2600" dirty="0" err="1" smtClean="0">
                <a:latin typeface="Segoe UI" pitchFamily="34" charset="0"/>
                <a:ea typeface="Segoe UI" pitchFamily="34" charset="0"/>
                <a:cs typeface="Segoe UI" pitchFamily="34" charset="0"/>
              </a:rPr>
              <a:t>Oblivka</a:t>
            </a:r>
            <a:r>
              <a:rPr lang="en-US" sz="2600" dirty="0" smtClean="0">
                <a:latin typeface="Segoe UI" pitchFamily="34" charset="0"/>
                <a:ea typeface="Segoe UI" pitchFamily="34" charset="0"/>
                <a:cs typeface="Segoe UI" pitchFamily="34" charset="0"/>
              </a:rPr>
              <a:t>, </a:t>
            </a:r>
            <a:r>
              <a:rPr lang="en-US" sz="2600" dirty="0" err="1" smtClean="0">
                <a:latin typeface="Segoe UI" pitchFamily="34" charset="0"/>
                <a:ea typeface="Segoe UI" pitchFamily="34" charset="0"/>
                <a:cs typeface="Segoe UI" pitchFamily="34" charset="0"/>
              </a:rPr>
              <a:t>Burlinsky</a:t>
            </a:r>
            <a:r>
              <a:rPr lang="en-US" sz="2600" dirty="0" smtClean="0">
                <a:latin typeface="Segoe UI" pitchFamily="34" charset="0"/>
                <a:ea typeface="Segoe UI" pitchFamily="34" charset="0"/>
                <a:cs typeface="Segoe UI" pitchFamily="34" charset="0"/>
              </a:rPr>
              <a:t> district, WKO</a:t>
            </a:r>
            <a:endParaRPr lang="ru-RU" sz="2600" dirty="0" smtClean="0">
              <a:latin typeface="Segoe UI" pitchFamily="34" charset="0"/>
              <a:ea typeface="Segoe UI" pitchFamily="34" charset="0"/>
              <a:cs typeface="Segoe UI" pitchFamily="34" charset="0"/>
            </a:endParaRPr>
          </a:p>
          <a:p>
            <a:r>
              <a:rPr lang="en-US" sz="2600" dirty="0" smtClean="0">
                <a:latin typeface="Segoe UI" pitchFamily="34" charset="0"/>
                <a:ea typeface="Segoe UI" pitchFamily="34" charset="0"/>
                <a:cs typeface="Segoe UI" pitchFamily="34" charset="0"/>
              </a:rPr>
              <a:t>The slaughter shop  along the Uralsk-</a:t>
            </a:r>
            <a:r>
              <a:rPr lang="en-US" sz="2600" dirty="0" err="1" smtClean="0">
                <a:latin typeface="Segoe UI" pitchFamily="34" charset="0"/>
                <a:ea typeface="Segoe UI" pitchFamily="34" charset="0"/>
                <a:cs typeface="Segoe UI" pitchFamily="34" charset="0"/>
              </a:rPr>
              <a:t>Atyrau</a:t>
            </a:r>
            <a:r>
              <a:rPr lang="en-US" sz="2600" dirty="0" smtClean="0">
                <a:latin typeface="Segoe UI" pitchFamily="34" charset="0"/>
                <a:ea typeface="Segoe UI" pitchFamily="34" charset="0"/>
                <a:cs typeface="Segoe UI" pitchFamily="34" charset="0"/>
              </a:rPr>
              <a:t> highway at the intersection of the </a:t>
            </a:r>
            <a:r>
              <a:rPr lang="en-US" sz="2600" dirty="0" err="1" smtClean="0">
                <a:latin typeface="Segoe UI" pitchFamily="34" charset="0"/>
                <a:ea typeface="Segoe UI" pitchFamily="34" charset="0"/>
                <a:cs typeface="Segoe UI" pitchFamily="34" charset="0"/>
              </a:rPr>
              <a:t>Chapaevo-Zhangala</a:t>
            </a:r>
            <a:r>
              <a:rPr lang="en-US" sz="2600" dirty="0" smtClean="0">
                <a:latin typeface="Segoe UI" pitchFamily="34" charset="0"/>
                <a:ea typeface="Segoe UI" pitchFamily="34" charset="0"/>
                <a:cs typeface="Segoe UI" pitchFamily="34" charset="0"/>
              </a:rPr>
              <a:t> road, WKO</a:t>
            </a:r>
            <a:endParaRPr lang="ru-RU" sz="2600" dirty="0" smtClean="0">
              <a:latin typeface="Segoe UI" pitchFamily="34" charset="0"/>
              <a:ea typeface="Segoe UI" pitchFamily="34" charset="0"/>
              <a:cs typeface="Segoe UI" pitchFamily="34" charset="0"/>
            </a:endParaRPr>
          </a:p>
          <a:p>
            <a:endParaRPr lang="ru-RU" sz="2400" dirty="0" smtClean="0"/>
          </a:p>
          <a:p>
            <a:endParaRPr lang="ru-RU" sz="2000" dirty="0" smtClean="0"/>
          </a:p>
          <a:p>
            <a:pPr>
              <a:buNone/>
            </a:pPr>
            <a:endParaRPr lang="ru-RU" sz="3100" dirty="0">
              <a:solidFill>
                <a:schemeClr val="tx2"/>
              </a:solidFill>
            </a:endParaRPr>
          </a:p>
        </p:txBody>
      </p:sp>
      <p:sp>
        <p:nvSpPr>
          <p:cNvPr id="4" name="Прямокутний трикутник 23"/>
          <p:cNvSpPr/>
          <p:nvPr/>
        </p:nvSpPr>
        <p:spPr>
          <a:xfrm rot="18900000">
            <a:off x="403674" y="306267"/>
            <a:ext cx="212372" cy="23129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500" dirty="0"/>
          </a:p>
        </p:txBody>
      </p:sp>
      <p:sp>
        <p:nvSpPr>
          <p:cNvPr id="12"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074" name="Picture 2" descr="C:\Users\User\Desktop\презентация\Новая папка\IMG-20170815-WA0019.jpg"/>
          <p:cNvPicPr>
            <a:picLocks noChangeAspect="1" noChangeArrowheads="1"/>
          </p:cNvPicPr>
          <p:nvPr/>
        </p:nvPicPr>
        <p:blipFill>
          <a:blip r:embed="rId2"/>
          <a:srcRect/>
          <a:stretch>
            <a:fillRect/>
          </a:stretch>
        </p:blipFill>
        <p:spPr bwMode="auto">
          <a:xfrm>
            <a:off x="6310322" y="142853"/>
            <a:ext cx="3595678" cy="16430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357166"/>
            <a:ext cx="8916562" cy="1285884"/>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  </a:t>
            </a:r>
            <a:endParaRPr lang="ru-RU" sz="4500" dirty="0">
              <a:solidFill>
                <a:schemeClr val="tx2">
                  <a:lumMod val="50000"/>
                </a:schemeClr>
              </a:solidFill>
              <a:latin typeface="Segoe UI Light" pitchFamily="34" charset="0"/>
            </a:endParaRPr>
          </a:p>
        </p:txBody>
      </p:sp>
      <p:graphicFrame>
        <p:nvGraphicFramePr>
          <p:cNvPr id="9" name="Содержимое 8"/>
          <p:cNvGraphicFramePr>
            <a:graphicFrameLocks noGrp="1"/>
          </p:cNvGraphicFramePr>
          <p:nvPr>
            <p:ph idx="1"/>
          </p:nvPr>
        </p:nvGraphicFramePr>
        <p:xfrm>
          <a:off x="598613" y="6215082"/>
          <a:ext cx="8941008" cy="428628"/>
        </p:xfrm>
        <a:graphic>
          <a:graphicData uri="http://schemas.openxmlformats.org/drawingml/2006/table">
            <a:tbl>
              <a:tblPr firstRow="1" bandRow="1">
                <a:tableStyleId>{2D5ABB26-0587-4C30-8999-92F81FD0307C}</a:tableStyleId>
              </a:tblPr>
              <a:tblGrid>
                <a:gridCol w="8941008"/>
              </a:tblGrid>
              <a:tr h="428628">
                <a:tc>
                  <a:txBody>
                    <a:bodyPr/>
                    <a:lstStyle/>
                    <a:p>
                      <a:pPr algn="ctr"/>
                      <a:r>
                        <a:rPr lang="en-US" sz="1700" kern="1200" dirty="0" smtClean="0">
                          <a:solidFill>
                            <a:schemeClr val="tx1"/>
                          </a:solidFill>
                          <a:latin typeface="Segoe UI" pitchFamily="34" charset="0"/>
                          <a:ea typeface="Segoe UI" pitchFamily="34" charset="0"/>
                          <a:cs typeface="Segoe UI" pitchFamily="34" charset="0"/>
                        </a:rPr>
                        <a:t>Objects for the production of components of gasoline of ecological class K5, Aksai, WKO</a:t>
                      </a:r>
                      <a:endParaRPr lang="ru-RU" sz="17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962119"/>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6" name="Picture 3" descr="C:\Users\User\Desktop\презентация\ФОТО АКСАЙ\IMG-20170822-WA0012.jpg"/>
          <p:cNvPicPr>
            <a:picLocks noChangeAspect="1" noChangeArrowheads="1"/>
          </p:cNvPicPr>
          <p:nvPr/>
        </p:nvPicPr>
        <p:blipFill>
          <a:blip r:embed="rId2"/>
          <a:srcRect/>
          <a:stretch>
            <a:fillRect/>
          </a:stretch>
        </p:blipFill>
        <p:spPr bwMode="auto">
          <a:xfrm>
            <a:off x="250261" y="1785926"/>
            <a:ext cx="4528563" cy="4357718"/>
          </a:xfrm>
          <a:prstGeom prst="rect">
            <a:avLst/>
          </a:prstGeom>
          <a:noFill/>
        </p:spPr>
      </p:pic>
      <p:sp>
        <p:nvSpPr>
          <p:cNvPr id="10"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1" name="Picture 2" descr="C:\Users\User\Desktop\презентация\ФОТО АКСАЙ\IMG-20170822-WA0004.jpg"/>
          <p:cNvPicPr>
            <a:picLocks noChangeAspect="1" noChangeArrowheads="1"/>
          </p:cNvPicPr>
          <p:nvPr/>
        </p:nvPicPr>
        <p:blipFill>
          <a:blip r:embed="rId3"/>
          <a:srcRect/>
          <a:stretch>
            <a:fillRect/>
          </a:stretch>
        </p:blipFill>
        <p:spPr bwMode="auto">
          <a:xfrm>
            <a:off x="4952999" y="1785926"/>
            <a:ext cx="4644680" cy="4357718"/>
          </a:xfrm>
          <a:prstGeom prst="rect">
            <a:avLst/>
          </a:prstGeom>
          <a:noFill/>
        </p:spPr>
      </p:pic>
      <p:sp>
        <p:nvSpPr>
          <p:cNvPr id="12"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357166"/>
            <a:ext cx="8916562" cy="1214446"/>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598613" y="6072206"/>
          <a:ext cx="8941008" cy="944880"/>
        </p:xfrm>
        <a:graphic>
          <a:graphicData uri="http://schemas.openxmlformats.org/drawingml/2006/table">
            <a:tbl>
              <a:tblPr firstRow="1" bandRow="1">
                <a:tableStyleId>{2D5ABB26-0587-4C30-8999-92F81FD0307C}</a:tableStyleId>
              </a:tblPr>
              <a:tblGrid>
                <a:gridCol w="8941008"/>
              </a:tblGrid>
              <a:tr h="4972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kern="1200" dirty="0" smtClean="0">
                          <a:solidFill>
                            <a:schemeClr val="tx1"/>
                          </a:solidFill>
                          <a:latin typeface="Segoe UI" pitchFamily="34" charset="0"/>
                          <a:ea typeface="Segoe UI" pitchFamily="34" charset="0"/>
                          <a:cs typeface="Segoe UI" pitchFamily="34" charset="0"/>
                        </a:rPr>
                        <a:t>     </a:t>
                      </a:r>
                      <a:r>
                        <a:rPr lang="en-US" sz="2000" kern="1200" dirty="0" smtClean="0">
                          <a:solidFill>
                            <a:schemeClr val="tx1"/>
                          </a:solidFill>
                          <a:latin typeface="Segoe UI" pitchFamily="34" charset="0"/>
                          <a:ea typeface="Segoe UI" pitchFamily="34" charset="0"/>
                          <a:cs typeface="Segoe UI" pitchFamily="34" charset="0"/>
                        </a:rPr>
                        <a:t>Vacuum distillation section, Aksai, WKO</a:t>
                      </a:r>
                      <a:endParaRPr lang="ru-RU" sz="2000" kern="1200" dirty="0" smtClean="0">
                        <a:solidFill>
                          <a:schemeClr val="tx1"/>
                        </a:solidFill>
                        <a:latin typeface="Segoe UI" pitchFamily="34" charset="0"/>
                        <a:ea typeface="Segoe UI" pitchFamily="34" charset="0"/>
                        <a:cs typeface="Segoe U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ru-RU" sz="1800" kern="1200" dirty="0" smtClean="0">
                        <a:solidFill>
                          <a:schemeClr val="tx1"/>
                        </a:solidFill>
                        <a:latin typeface="Segoe UI" pitchFamily="34" charset="0"/>
                        <a:ea typeface="Segoe UI" pitchFamily="34" charset="0"/>
                        <a:cs typeface="Segoe UI" pitchFamily="34" charset="0"/>
                      </a:endParaRPr>
                    </a:p>
                    <a:p>
                      <a:endParaRPr lang="ru-RU" dirty="0">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7" name="Picture 4" descr="C:\Users\User\Desktop\презентация\Новая папка\20161126_141009.jpg"/>
          <p:cNvPicPr>
            <a:picLocks noChangeAspect="1" noChangeArrowheads="1"/>
          </p:cNvPicPr>
          <p:nvPr/>
        </p:nvPicPr>
        <p:blipFill>
          <a:blip r:embed="rId2" cstate="print"/>
          <a:srcRect/>
          <a:stretch>
            <a:fillRect/>
          </a:stretch>
        </p:blipFill>
        <p:spPr bwMode="auto">
          <a:xfrm>
            <a:off x="4953000" y="1785926"/>
            <a:ext cx="4644679" cy="4214842"/>
          </a:xfrm>
          <a:prstGeom prst="rect">
            <a:avLst/>
          </a:prstGeom>
          <a:noFill/>
        </p:spPr>
      </p:pic>
      <p:sp>
        <p:nvSpPr>
          <p:cNvPr id="10"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1" name="Picture 3" descr="C:\Users\User\Desktop\презентация\ФОТО АКСАЙ\IMG-20170822-WA0010.jpg"/>
          <p:cNvPicPr>
            <a:picLocks noChangeAspect="1" noChangeArrowheads="1"/>
          </p:cNvPicPr>
          <p:nvPr/>
        </p:nvPicPr>
        <p:blipFill>
          <a:blip r:embed="rId3"/>
          <a:srcRect/>
          <a:stretch>
            <a:fillRect/>
          </a:stretch>
        </p:blipFill>
        <p:spPr bwMode="auto">
          <a:xfrm>
            <a:off x="250262" y="1785926"/>
            <a:ext cx="4470504" cy="4214842"/>
          </a:xfrm>
          <a:prstGeom prst="rect">
            <a:avLst/>
          </a:prstGeom>
          <a:noFill/>
        </p:spPr>
      </p:pic>
      <p:sp>
        <p:nvSpPr>
          <p:cNvPr id="12"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590529"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9600" dirty="0" smtClean="0">
                <a:solidFill>
                  <a:schemeClr val="tx2">
                    <a:lumMod val="50000"/>
                  </a:schemeClr>
                </a:solidFill>
                <a:latin typeface="Segoe UI Light" pitchFamily="34" charset="0"/>
              </a:rPr>
              <a:t/>
            </a:r>
            <a:br>
              <a:rPr lang="ru-RU" sz="96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Zhana Consulting LTD LLP </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endParaRPr lang="ru-RU"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36" y="2500306"/>
            <a:ext cx="5743009" cy="7931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 сполучна лінія 6"/>
          <p:cNvCxnSpPr/>
          <p:nvPr/>
        </p:nvCxnSpPr>
        <p:spPr>
          <a:xfrm rot="16200000" flipH="1">
            <a:off x="4676208"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540555" y="2500308"/>
            <a:ext cx="5626891" cy="646331"/>
          </a:xfrm>
          <a:prstGeom prst="rect">
            <a:avLst/>
          </a:prstGeom>
        </p:spPr>
        <p:txBody>
          <a:bodyPr wrap="square">
            <a:spAutoFit/>
          </a:bodyPr>
          <a:lstStyle/>
          <a:p>
            <a:r>
              <a:rPr lang="ru-RU" dirty="0" smtClean="0">
                <a:solidFill>
                  <a:schemeClr val="tx2">
                    <a:lumMod val="50000"/>
                  </a:schemeClr>
                </a:solidFill>
                <a:latin typeface="Segoe UI" pitchFamily="34" charset="0"/>
                <a:ea typeface="Segoe UI" pitchFamily="34" charset="0"/>
                <a:cs typeface="Segoe UI" pitchFamily="34" charset="0"/>
              </a:rPr>
              <a:t>10</a:t>
            </a:r>
            <a:r>
              <a:rPr lang="en-US" dirty="0" smtClean="0">
                <a:solidFill>
                  <a:schemeClr val="tx2">
                    <a:lumMod val="50000"/>
                  </a:schemeClr>
                </a:solidFill>
                <a:latin typeface="Segoe UI" pitchFamily="34" charset="0"/>
                <a:ea typeface="Segoe UI" pitchFamily="34" charset="0"/>
                <a:cs typeface="Segoe UI" pitchFamily="34" charset="0"/>
              </a:rPr>
              <a:t> years of successful experience in the engineering services market for technical supervision</a:t>
            </a:r>
            <a:endParaRPr lang="ru-RU" dirty="0" smtClean="0">
              <a:solidFill>
                <a:schemeClr val="tx2">
                  <a:lumMod val="50000"/>
                </a:schemeClr>
              </a:solidFill>
              <a:latin typeface="Segoe UI" pitchFamily="34" charset="0"/>
              <a:ea typeface="Segoe UI" pitchFamily="34" charset="0"/>
              <a:cs typeface="Segoe UI" pitchFamily="34" charset="0"/>
            </a:endParaRPr>
          </a:p>
        </p:txBody>
      </p:sp>
      <p:pic>
        <p:nvPicPr>
          <p:cNvPr id="15" name="Picture 5" descr="D:\Work\AMSTERDAM\GSA\Sors_PP\3\Plashka_3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437" y="3429000"/>
            <a:ext cx="5921966" cy="571504"/>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540554" y="3429000"/>
            <a:ext cx="5484016" cy="369332"/>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The turnover of the company is 188 million </a:t>
            </a:r>
            <a:r>
              <a:rPr lang="en-US" dirty="0" err="1" smtClean="0">
                <a:solidFill>
                  <a:schemeClr val="tx2">
                    <a:lumMod val="50000"/>
                  </a:schemeClr>
                </a:solidFill>
                <a:latin typeface="Segoe UI" pitchFamily="34" charset="0"/>
                <a:ea typeface="Segoe UI" pitchFamily="34" charset="0"/>
                <a:cs typeface="Segoe UI" pitchFamily="34" charset="0"/>
              </a:rPr>
              <a:t>tenge</a:t>
            </a:r>
            <a:endParaRPr lang="ru-RU" dirty="0">
              <a:solidFill>
                <a:schemeClr val="tx2">
                  <a:lumMod val="50000"/>
                </a:schemeClr>
              </a:solidFill>
              <a:latin typeface="Segoe UI" pitchFamily="34" charset="0"/>
              <a:ea typeface="Segoe UI" pitchFamily="34" charset="0"/>
              <a:cs typeface="Segoe UI" pitchFamily="34" charset="0"/>
            </a:endParaRPr>
          </a:p>
        </p:txBody>
      </p:sp>
      <p:pic>
        <p:nvPicPr>
          <p:cNvPr id="17" name="Picture 5" descr="D:\Work\AMSTERDAM\GSA\Sors_PP\3\Plashka_3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37" y="4214818"/>
            <a:ext cx="6385951" cy="1912558"/>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540555" y="4286256"/>
            <a:ext cx="3425451" cy="369332"/>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State licenses:</a:t>
            </a:r>
            <a:endParaRPr lang="ru-RU" dirty="0">
              <a:solidFill>
                <a:schemeClr val="tx2">
                  <a:lumMod val="50000"/>
                </a:schemeClr>
              </a:solidFill>
              <a:latin typeface="Segoe UI" pitchFamily="34" charset="0"/>
              <a:ea typeface="Segoe UI" pitchFamily="34" charset="0"/>
              <a:cs typeface="Segoe UI" pitchFamily="34" charset="0"/>
            </a:endParaRPr>
          </a:p>
        </p:txBody>
      </p:sp>
      <p:sp>
        <p:nvSpPr>
          <p:cNvPr id="24" name="Прямоугольник 23"/>
          <p:cNvSpPr/>
          <p:nvPr/>
        </p:nvSpPr>
        <p:spPr>
          <a:xfrm>
            <a:off x="482496" y="4572008"/>
            <a:ext cx="6470768" cy="1477328"/>
          </a:xfrm>
          <a:prstGeom prst="rect">
            <a:avLst/>
          </a:prstGeom>
        </p:spPr>
        <p:txBody>
          <a:bodyPr wrap="square">
            <a:spAutoFit/>
          </a:bodyPr>
          <a:lstStyle/>
          <a:p>
            <a:r>
              <a:rPr lang="en-US" dirty="0" smtClean="0">
                <a:solidFill>
                  <a:schemeClr val="tx1">
                    <a:lumMod val="95000"/>
                    <a:lumOff val="5000"/>
                  </a:schemeClr>
                </a:solidFill>
                <a:latin typeface="Segoe UI" pitchFamily="34" charset="0"/>
                <a:ea typeface="Segoe UI" pitchFamily="34" charset="0"/>
                <a:cs typeface="Segoe UI" pitchFamily="34" charset="0"/>
              </a:rPr>
              <a:t> - </a:t>
            </a:r>
            <a:r>
              <a:rPr lang="en-US" dirty="0" smtClean="0">
                <a:latin typeface="Segoe UI" pitchFamily="34" charset="0"/>
                <a:ea typeface="Segoe UI" pitchFamily="34" charset="0"/>
                <a:cs typeface="Segoe UI" pitchFamily="34" charset="0"/>
              </a:rPr>
              <a:t>Certificate of state registration</a:t>
            </a:r>
            <a:endParaRPr lang="ru-RU" dirty="0" smtClean="0">
              <a:solidFill>
                <a:schemeClr val="tx1">
                  <a:lumMod val="95000"/>
                  <a:lumOff val="5000"/>
                </a:schemeClr>
              </a:solidFill>
              <a:latin typeface="Segoe UI" pitchFamily="34" charset="0"/>
              <a:ea typeface="Segoe UI" pitchFamily="34" charset="0"/>
              <a:cs typeface="Segoe UI" pitchFamily="34" charset="0"/>
            </a:endParaRPr>
          </a:p>
          <a:p>
            <a:r>
              <a:rPr lang="en-US" dirty="0" smtClean="0">
                <a:solidFill>
                  <a:schemeClr val="tx1">
                    <a:lumMod val="95000"/>
                    <a:lumOff val="5000"/>
                  </a:schemeClr>
                </a:solidFill>
                <a:latin typeface="Segoe UI" pitchFamily="34" charset="0"/>
                <a:ea typeface="Segoe UI" pitchFamily="34" charset="0"/>
                <a:cs typeface="Segoe UI" pitchFamily="34" charset="0"/>
              </a:rPr>
              <a:t> - </a:t>
            </a:r>
            <a:r>
              <a:rPr lang="en-US" dirty="0" smtClean="0">
                <a:latin typeface="Segoe UI" pitchFamily="34" charset="0"/>
                <a:ea typeface="Segoe UI" pitchFamily="34" charset="0"/>
                <a:cs typeface="Segoe UI" pitchFamily="34" charset="0"/>
              </a:rPr>
              <a:t>Project Activities</a:t>
            </a:r>
            <a:endParaRPr lang="ru-RU" dirty="0" smtClean="0">
              <a:solidFill>
                <a:schemeClr val="tx1">
                  <a:lumMod val="95000"/>
                  <a:lumOff val="5000"/>
                </a:schemeClr>
              </a:solidFill>
              <a:latin typeface="Segoe UI" pitchFamily="34" charset="0"/>
              <a:ea typeface="Segoe UI" pitchFamily="34" charset="0"/>
              <a:cs typeface="Segoe UI" pitchFamily="34" charset="0"/>
            </a:endParaRPr>
          </a:p>
          <a:p>
            <a:r>
              <a:rPr lang="en-US" dirty="0" smtClean="0">
                <a:solidFill>
                  <a:schemeClr val="tx1">
                    <a:lumMod val="95000"/>
                    <a:lumOff val="5000"/>
                  </a:schemeClr>
                </a:solidFill>
                <a:latin typeface="Segoe UI" pitchFamily="34" charset="0"/>
                <a:ea typeface="Segoe UI" pitchFamily="34" charset="0"/>
                <a:cs typeface="Segoe UI" pitchFamily="34" charset="0"/>
              </a:rPr>
              <a:t> - </a:t>
            </a:r>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Exploration activities</a:t>
            </a:r>
            <a:endParaRPr lang="ru-RU" dirty="0" smtClean="0">
              <a:solidFill>
                <a:schemeClr val="tx1">
                  <a:lumMod val="95000"/>
                  <a:lumOff val="5000"/>
                </a:schemeClr>
              </a:solidFill>
              <a:latin typeface="Segoe UI" pitchFamily="34" charset="0"/>
              <a:ea typeface="Segoe UI" pitchFamily="34" charset="0"/>
              <a:cs typeface="Segoe UI" pitchFamily="34" charset="0"/>
            </a:endParaRPr>
          </a:p>
          <a:p>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Certificate of accreditation of the second and the first level</a:t>
            </a:r>
            <a:endParaRPr lang="ru-RU"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    responsibility</a:t>
            </a:r>
            <a:endParaRPr lang="ru-RU" dirty="0">
              <a:latin typeface="Segoe UI" pitchFamily="34" charset="0"/>
              <a:ea typeface="Segoe UI" pitchFamily="34" charset="0"/>
              <a:cs typeface="Segoe UI" pitchFamily="34" charset="0"/>
            </a:endParaRPr>
          </a:p>
        </p:txBody>
      </p:sp>
      <p:sp>
        <p:nvSpPr>
          <p:cNvPr id="19"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2" name="Picture 2" descr="C:\Users\User\Desktop\20170904_145615.jpg"/>
          <p:cNvPicPr>
            <a:picLocks noChangeAspect="1" noChangeArrowheads="1"/>
          </p:cNvPicPr>
          <p:nvPr/>
        </p:nvPicPr>
        <p:blipFill>
          <a:blip r:embed="rId6" cstate="print"/>
          <a:srcRect/>
          <a:stretch>
            <a:fillRect/>
          </a:stretch>
        </p:blipFill>
        <p:spPr bwMode="auto">
          <a:xfrm>
            <a:off x="6520579" y="214290"/>
            <a:ext cx="3193217" cy="5072098"/>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71570"/>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598613" y="6072206"/>
          <a:ext cx="8941008" cy="1524000"/>
        </p:xfrm>
        <a:graphic>
          <a:graphicData uri="http://schemas.openxmlformats.org/drawingml/2006/table">
            <a:tbl>
              <a:tblPr firstRow="1" bandRow="1">
                <a:tableStyleId>{2D5ABB26-0587-4C30-8999-92F81FD0307C}</a:tableStyleId>
              </a:tblPr>
              <a:tblGrid>
                <a:gridCol w="8941008"/>
              </a:tblGrid>
              <a:tr h="7715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tx1"/>
                          </a:solidFill>
                          <a:latin typeface="Segoe UI" pitchFamily="34" charset="0"/>
                          <a:ea typeface="Segoe UI" pitchFamily="34" charset="0"/>
                          <a:cs typeface="Segoe UI" pitchFamily="34" charset="0"/>
                        </a:rPr>
                        <a:t>                      </a:t>
                      </a:r>
                      <a:r>
                        <a:rPr lang="en-US" sz="2000" kern="1200" dirty="0" smtClean="0">
                          <a:solidFill>
                            <a:schemeClr val="tx1"/>
                          </a:solidFill>
                          <a:latin typeface="Segoe UI" pitchFamily="34" charset="0"/>
                          <a:ea typeface="Segoe UI" pitchFamily="34" charset="0"/>
                          <a:cs typeface="Segoe UI" pitchFamily="34" charset="0"/>
                        </a:rPr>
                        <a:t>Installation of complex gas treatment (UKPG - 3), m. </a:t>
                      </a:r>
                      <a:r>
                        <a:rPr lang="en-US" sz="2000" kern="1200" dirty="0" err="1" smtClean="0">
                          <a:solidFill>
                            <a:schemeClr val="tx1"/>
                          </a:solidFill>
                          <a:latin typeface="Segoe UI" pitchFamily="34" charset="0"/>
                          <a:ea typeface="Segoe UI" pitchFamily="34" charset="0"/>
                          <a:cs typeface="Segoe UI" pitchFamily="34" charset="0"/>
                        </a:rPr>
                        <a:t>Chinarevskoye</a:t>
                      </a:r>
                      <a:endParaRPr lang="ru-RU" sz="2000" kern="1200" dirty="0" smtClean="0">
                        <a:solidFill>
                          <a:schemeClr val="tx1"/>
                        </a:solidFill>
                        <a:latin typeface="Segoe UI" pitchFamily="34" charset="0"/>
                        <a:ea typeface="Segoe UI" pitchFamily="34" charset="0"/>
                        <a:cs typeface="Segoe UI" pitchFamily="34" charset="0"/>
                      </a:endParaRPr>
                    </a:p>
                    <a:p>
                      <a:endParaRPr lang="ru-RU" dirty="0">
                        <a:latin typeface="Segoe UI" pitchFamily="34" charset="0"/>
                        <a:ea typeface="Segoe UI" pitchFamily="34" charset="0"/>
                        <a:cs typeface="Segoe U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tx1"/>
                          </a:solidFill>
                          <a:latin typeface="Segoe UI" pitchFamily="34" charset="0"/>
                          <a:ea typeface="Segoe UI" pitchFamily="34" charset="0"/>
                          <a:cs typeface="Segoe UI" pitchFamily="34" charset="0"/>
                        </a:rPr>
                        <a:t>     </a:t>
                      </a:r>
                    </a:p>
                    <a:p>
                      <a:endParaRPr lang="ru-RU" dirty="0">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8" name="Содержимое 3" descr="WhatsApp Image 2017-08-17 at 14.52.44 (1).jpeg"/>
          <p:cNvPicPr>
            <a:picLocks noChangeAspect="1"/>
          </p:cNvPicPr>
          <p:nvPr isPhoto="1"/>
        </p:nvPicPr>
        <p:blipFill>
          <a:blip r:embed="rId2" cstate="print">
            <a:lum/>
          </a:blip>
          <a:stretch>
            <a:fillRect/>
          </a:stretch>
        </p:blipFill>
        <p:spPr>
          <a:xfrm>
            <a:off x="308321" y="1785926"/>
            <a:ext cx="4470504" cy="4214842"/>
          </a:xfrm>
          <a:prstGeom prst="rect">
            <a:avLst/>
          </a:prstGeom>
          <a:noFill/>
          <a:ln>
            <a:noFill/>
          </a:ln>
        </p:spPr>
      </p:pic>
      <p:sp>
        <p:nvSpPr>
          <p:cNvPr id="1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2" name="Picture 2" descr="C:\Users\User\Desktop\презентация\ФОТО АКСАЙ\IMG-20170914-WA0005.jpg"/>
          <p:cNvPicPr>
            <a:picLocks noChangeAspect="1" noChangeArrowheads="1"/>
          </p:cNvPicPr>
          <p:nvPr/>
        </p:nvPicPr>
        <p:blipFill>
          <a:blip r:embed="rId3"/>
          <a:srcRect l="28692" t="10417" r="15670" b="15398"/>
          <a:stretch>
            <a:fillRect/>
          </a:stretch>
        </p:blipFill>
        <p:spPr bwMode="auto">
          <a:xfrm>
            <a:off x="4953000" y="1785926"/>
            <a:ext cx="4702738" cy="4214842"/>
          </a:xfrm>
          <a:prstGeom prst="rect">
            <a:avLst/>
          </a:prstGeom>
          <a:noFill/>
        </p:spPr>
      </p:pic>
      <p:sp>
        <p:nvSpPr>
          <p:cNvPr id="10"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00132"/>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598613" y="6072206"/>
          <a:ext cx="8941008" cy="1249680"/>
        </p:xfrm>
        <a:graphic>
          <a:graphicData uri="http://schemas.openxmlformats.org/drawingml/2006/table">
            <a:tbl>
              <a:tblPr firstRow="1" bandRow="1">
                <a:tableStyleId>{2D5ABB26-0587-4C30-8999-92F81FD0307C}</a:tableStyleId>
              </a:tblPr>
              <a:tblGrid>
                <a:gridCol w="8941008"/>
              </a:tblGrid>
              <a:tr h="370840">
                <a:tc>
                  <a:txBody>
                    <a:bodyPr/>
                    <a:lstStyle/>
                    <a:p>
                      <a:pPr algn="ctr"/>
                      <a:r>
                        <a:rPr lang="ru-RU" sz="1800" kern="1200" dirty="0" smtClean="0">
                          <a:solidFill>
                            <a:schemeClr val="tx1"/>
                          </a:solidFill>
                          <a:latin typeface="Segoe UI" pitchFamily="34" charset="0"/>
                          <a:ea typeface="Segoe UI" pitchFamily="34" charset="0"/>
                          <a:cs typeface="Segoe UI" pitchFamily="34" charset="0"/>
                        </a:rPr>
                        <a:t>                      </a:t>
                      </a:r>
                      <a:r>
                        <a:rPr lang="ru-RU" sz="1600" kern="1200" dirty="0" smtClean="0">
                          <a:solidFill>
                            <a:schemeClr val="tx1"/>
                          </a:solidFill>
                          <a:latin typeface="Segoe UI" pitchFamily="34" charset="0"/>
                          <a:ea typeface="Segoe UI" pitchFamily="34" charset="0"/>
                          <a:cs typeface="Segoe UI" pitchFamily="34" charset="0"/>
                        </a:rPr>
                        <a:t> </a:t>
                      </a:r>
                      <a:r>
                        <a:rPr lang="en-US" sz="2000" kern="1200" dirty="0" smtClean="0">
                          <a:solidFill>
                            <a:schemeClr val="tx1"/>
                          </a:solidFill>
                          <a:latin typeface="Segoe UI" pitchFamily="34" charset="0"/>
                          <a:ea typeface="Segoe UI" pitchFamily="34" charset="0"/>
                          <a:cs typeface="Segoe UI" pitchFamily="34" charset="0"/>
                        </a:rPr>
                        <a:t>Installation of complex gas treatment (UKPG - 3), m. </a:t>
                      </a:r>
                      <a:r>
                        <a:rPr lang="en-US" sz="2000" kern="1200" dirty="0" err="1" smtClean="0">
                          <a:solidFill>
                            <a:schemeClr val="tx1"/>
                          </a:solidFill>
                          <a:latin typeface="Segoe UI" pitchFamily="34" charset="0"/>
                          <a:ea typeface="Segoe UI" pitchFamily="34" charset="0"/>
                          <a:cs typeface="Segoe UI" pitchFamily="34" charset="0"/>
                        </a:rPr>
                        <a:t>Chinarevskoye</a:t>
                      </a:r>
                      <a:endParaRPr lang="ru-RU" sz="2000" dirty="0">
                        <a:latin typeface="Segoe UI" pitchFamily="34" charset="0"/>
                        <a:ea typeface="Segoe UI" pitchFamily="34" charset="0"/>
                        <a:cs typeface="Segoe U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tx1"/>
                          </a:solidFill>
                          <a:latin typeface="Segoe UI" pitchFamily="34" charset="0"/>
                          <a:ea typeface="Segoe UI" pitchFamily="34" charset="0"/>
                          <a:cs typeface="Segoe UI" pitchFamily="34" charset="0"/>
                        </a:rPr>
                        <a:t>     </a:t>
                      </a:r>
                    </a:p>
                    <a:p>
                      <a:endParaRPr lang="ru-RU" dirty="0">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10" name="Рисунок 9" descr="WhatsApp Image 2017-08-17 at 14.52.43.jpeg"/>
          <p:cNvPicPr>
            <a:picLocks noGrp="1" noChangeAspect="1"/>
          </p:cNvPicPr>
          <p:nvPr isPhoto="1"/>
        </p:nvPicPr>
        <p:blipFill>
          <a:blip r:embed="rId2" cstate="print">
            <a:lum/>
          </a:blip>
          <a:stretch>
            <a:fillRect/>
          </a:stretch>
        </p:blipFill>
        <p:spPr>
          <a:xfrm>
            <a:off x="4952999" y="1785926"/>
            <a:ext cx="4644680" cy="4214806"/>
          </a:xfrm>
          <a:prstGeom prst="rect">
            <a:avLst/>
          </a:prstGeom>
          <a:noFill/>
          <a:ln>
            <a:noFill/>
          </a:ln>
        </p:spPr>
      </p:pic>
      <p:sp>
        <p:nvSpPr>
          <p:cNvPr id="1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3" name="Picture 3" descr="C:\Users\User\Desktop\презентация\ФОТО АКСАЙ\IMG-20170914-WA0017.jpg"/>
          <p:cNvPicPr>
            <a:picLocks noChangeAspect="1" noChangeArrowheads="1"/>
          </p:cNvPicPr>
          <p:nvPr/>
        </p:nvPicPr>
        <p:blipFill>
          <a:blip r:embed="rId3"/>
          <a:srcRect l="6493" t="3157" r="3896" b="8453"/>
          <a:stretch>
            <a:fillRect/>
          </a:stretch>
        </p:blipFill>
        <p:spPr bwMode="auto">
          <a:xfrm>
            <a:off x="308320" y="1785926"/>
            <a:ext cx="4470504" cy="4214842"/>
          </a:xfrm>
          <a:prstGeom prst="rect">
            <a:avLst/>
          </a:prstGeom>
          <a:noFill/>
        </p:spPr>
      </p:pic>
      <p:sp>
        <p:nvSpPr>
          <p:cNvPr id="12"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00132"/>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0" y="5929330"/>
          <a:ext cx="9906000" cy="1097280"/>
        </p:xfrm>
        <a:graphic>
          <a:graphicData uri="http://schemas.openxmlformats.org/drawingml/2006/table">
            <a:tbl>
              <a:tblPr firstRow="1" bandRow="1">
                <a:tableStyleId>{2D5ABB26-0587-4C30-8999-92F81FD0307C}</a:tableStyleId>
              </a:tblPr>
              <a:tblGrid>
                <a:gridCol w="5078392"/>
                <a:gridCol w="4827608"/>
              </a:tblGrid>
              <a:tr h="785794">
                <a:tc>
                  <a:txBody>
                    <a:bodyPr/>
                    <a:lstStyle/>
                    <a:p>
                      <a:pPr algn="ctr"/>
                      <a:r>
                        <a:rPr lang="en-US" sz="1600" kern="1200" dirty="0" smtClean="0">
                          <a:solidFill>
                            <a:schemeClr val="tx1"/>
                          </a:solidFill>
                          <a:latin typeface="Segoe UI" pitchFamily="34" charset="0"/>
                          <a:ea typeface="Segoe UI" pitchFamily="34" charset="0"/>
                          <a:cs typeface="Segoe UI" pitchFamily="34" charset="0"/>
                        </a:rPr>
                        <a:t>Bank protection in the village </a:t>
                      </a:r>
                      <a:r>
                        <a:rPr lang="en-US" sz="1600" kern="1200" dirty="0" err="1" smtClean="0">
                          <a:solidFill>
                            <a:schemeClr val="tx1"/>
                          </a:solidFill>
                          <a:latin typeface="Segoe UI" pitchFamily="34" charset="0"/>
                          <a:ea typeface="Segoe UI" pitchFamily="34" charset="0"/>
                          <a:cs typeface="Segoe UI" pitchFamily="34" charset="0"/>
                        </a:rPr>
                        <a:t>Oblivka</a:t>
                      </a:r>
                      <a:r>
                        <a:rPr lang="en-US" sz="1600" kern="1200" dirty="0" smtClean="0">
                          <a:solidFill>
                            <a:schemeClr val="tx1"/>
                          </a:solidFill>
                          <a:latin typeface="Segoe UI" pitchFamily="34" charset="0"/>
                          <a:ea typeface="Segoe UI" pitchFamily="34" charset="0"/>
                          <a:cs typeface="Segoe UI" pitchFamily="34" charset="0"/>
                        </a:rPr>
                        <a:t>, </a:t>
                      </a:r>
                      <a:r>
                        <a:rPr lang="en-US" sz="1600" kern="1200" dirty="0" err="1" smtClean="0">
                          <a:solidFill>
                            <a:schemeClr val="tx1"/>
                          </a:solidFill>
                          <a:latin typeface="Segoe UI" pitchFamily="34" charset="0"/>
                          <a:ea typeface="Segoe UI" pitchFamily="34" charset="0"/>
                          <a:cs typeface="Segoe UI" pitchFamily="34" charset="0"/>
                        </a:rPr>
                        <a:t>Burlinsky</a:t>
                      </a:r>
                      <a:r>
                        <a:rPr lang="en-US" sz="1600" kern="1200" dirty="0" smtClean="0">
                          <a:solidFill>
                            <a:schemeClr val="tx1"/>
                          </a:solidFill>
                          <a:latin typeface="Segoe UI" pitchFamily="34" charset="0"/>
                          <a:ea typeface="Segoe UI" pitchFamily="34" charset="0"/>
                          <a:cs typeface="Segoe UI" pitchFamily="34" charset="0"/>
                        </a:rPr>
                        <a:t> </a:t>
                      </a:r>
                    </a:p>
                    <a:p>
                      <a:pPr algn="ctr"/>
                      <a:r>
                        <a:rPr lang="en-US" sz="1600" kern="1200" dirty="0" smtClean="0">
                          <a:solidFill>
                            <a:schemeClr val="tx1"/>
                          </a:solidFill>
                          <a:latin typeface="Segoe UI" pitchFamily="34" charset="0"/>
                          <a:ea typeface="Segoe UI" pitchFamily="34" charset="0"/>
                          <a:cs typeface="Segoe UI" pitchFamily="34" charset="0"/>
                        </a:rPr>
                        <a:t>district, WKO</a:t>
                      </a:r>
                      <a:endParaRPr lang="ru-RU" sz="1600" dirty="0">
                        <a:latin typeface="Segoe UI" pitchFamily="34" charset="0"/>
                        <a:ea typeface="Segoe UI" pitchFamily="34" charset="0"/>
                        <a:cs typeface="Segoe UI" pitchFamily="34" charset="0"/>
                      </a:endParaRPr>
                    </a:p>
                  </a:txBody>
                  <a:tcPr marL="74314" marR="74314"/>
                </a:tc>
                <a:tc>
                  <a:txBody>
                    <a:bodyPr/>
                    <a:lstStyle/>
                    <a:p>
                      <a:pPr algn="ctr"/>
                      <a:r>
                        <a:rPr lang="en-US" sz="1600" kern="1200" dirty="0" smtClean="0">
                          <a:solidFill>
                            <a:schemeClr val="tx1"/>
                          </a:solidFill>
                          <a:latin typeface="Segoe UI" pitchFamily="34" charset="0"/>
                          <a:ea typeface="Segoe UI" pitchFamily="34" charset="0"/>
                          <a:cs typeface="Segoe UI" pitchFamily="34" charset="0"/>
                        </a:rPr>
                        <a:t>The slaughter shop for the MRS along the Uralsk-</a:t>
                      </a:r>
                      <a:r>
                        <a:rPr lang="en-US" sz="1600" kern="1200" dirty="0" err="1" smtClean="0">
                          <a:solidFill>
                            <a:schemeClr val="tx1"/>
                          </a:solidFill>
                          <a:latin typeface="Segoe UI" pitchFamily="34" charset="0"/>
                          <a:ea typeface="Segoe UI" pitchFamily="34" charset="0"/>
                          <a:cs typeface="Segoe UI" pitchFamily="34" charset="0"/>
                        </a:rPr>
                        <a:t>Atyrau</a:t>
                      </a:r>
                      <a:r>
                        <a:rPr lang="en-US" sz="1600" kern="1200" dirty="0" smtClean="0">
                          <a:solidFill>
                            <a:schemeClr val="tx1"/>
                          </a:solidFill>
                          <a:latin typeface="Segoe UI" pitchFamily="34" charset="0"/>
                          <a:ea typeface="Segoe UI" pitchFamily="34" charset="0"/>
                          <a:cs typeface="Segoe UI" pitchFamily="34" charset="0"/>
                        </a:rPr>
                        <a:t> highway at the intersection of the </a:t>
                      </a:r>
                      <a:r>
                        <a:rPr lang="en-US" sz="1600" kern="1200" dirty="0" err="1" smtClean="0">
                          <a:solidFill>
                            <a:schemeClr val="tx1"/>
                          </a:solidFill>
                          <a:latin typeface="Segoe UI" pitchFamily="34" charset="0"/>
                          <a:ea typeface="Segoe UI" pitchFamily="34" charset="0"/>
                          <a:cs typeface="Segoe UI" pitchFamily="34" charset="0"/>
                        </a:rPr>
                        <a:t>Chapaevo-Zhangala</a:t>
                      </a:r>
                      <a:r>
                        <a:rPr lang="en-US" sz="1600" kern="1200" dirty="0" smtClean="0">
                          <a:solidFill>
                            <a:schemeClr val="tx1"/>
                          </a:solidFill>
                          <a:latin typeface="Segoe UI" pitchFamily="34" charset="0"/>
                          <a:ea typeface="Segoe UI" pitchFamily="34" charset="0"/>
                          <a:cs typeface="Segoe UI" pitchFamily="34" charset="0"/>
                        </a:rPr>
                        <a:t> highway, WKO</a:t>
                      </a:r>
                      <a:endParaRPr lang="ru-RU" sz="1600" kern="1200" dirty="0" smtClean="0">
                        <a:solidFill>
                          <a:schemeClr val="tx1"/>
                        </a:solidFill>
                        <a:latin typeface="Segoe UI" pitchFamily="34" charset="0"/>
                        <a:ea typeface="Segoe UI" pitchFamily="34" charset="0"/>
                        <a:cs typeface="Segoe UI" pitchFamily="34" charset="0"/>
                      </a:endParaRPr>
                    </a:p>
                    <a:p>
                      <a:endParaRPr lang="ru-RU" dirty="0">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962119"/>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11" name="Содержимое 3" descr="SAM_8599.JPG"/>
          <p:cNvPicPr>
            <a:picLocks noChangeAspect="1"/>
          </p:cNvPicPr>
          <p:nvPr isPhoto="1"/>
        </p:nvPicPr>
        <p:blipFill>
          <a:blip r:embed="rId2" cstate="print">
            <a:lum/>
          </a:blip>
          <a:stretch>
            <a:fillRect/>
          </a:stretch>
        </p:blipFill>
        <p:spPr>
          <a:xfrm>
            <a:off x="308320" y="1714488"/>
            <a:ext cx="4412446" cy="4286281"/>
          </a:xfrm>
          <a:prstGeom prst="rect">
            <a:avLst/>
          </a:prstGeom>
          <a:noFill/>
          <a:ln>
            <a:noFill/>
          </a:ln>
        </p:spPr>
      </p:pic>
      <p:pic>
        <p:nvPicPr>
          <p:cNvPr id="12" name="Рисунок 11" descr="SAM_4007.JPG"/>
          <p:cNvPicPr>
            <a:picLocks noGrp="1" noChangeAspect="1"/>
          </p:cNvPicPr>
          <p:nvPr isPhoto="1"/>
        </p:nvPicPr>
        <p:blipFill>
          <a:blip r:embed="rId3" cstate="print">
            <a:lum/>
          </a:blip>
          <a:stretch>
            <a:fillRect/>
          </a:stretch>
        </p:blipFill>
        <p:spPr>
          <a:xfrm>
            <a:off x="4952999" y="1714488"/>
            <a:ext cx="4644680" cy="4286280"/>
          </a:xfrm>
          <a:prstGeom prst="rect">
            <a:avLst/>
          </a:prstGeom>
          <a:noFill/>
          <a:ln>
            <a:noFill/>
          </a:ln>
        </p:spPr>
      </p:pic>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71570"/>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482496" y="5943600"/>
          <a:ext cx="9173242" cy="785794"/>
        </p:xfrm>
        <a:graphic>
          <a:graphicData uri="http://schemas.openxmlformats.org/drawingml/2006/table">
            <a:tbl>
              <a:tblPr firstRow="1" bandRow="1">
                <a:tableStyleId>{2D5ABB26-0587-4C30-8999-92F81FD0307C}</a:tableStyleId>
              </a:tblPr>
              <a:tblGrid>
                <a:gridCol w="9173242"/>
              </a:tblGrid>
              <a:tr h="785794">
                <a:tc>
                  <a:txBody>
                    <a:bodyPr/>
                    <a:lstStyle/>
                    <a:p>
                      <a:pPr algn="ctr"/>
                      <a:r>
                        <a:rPr lang="en-US" sz="1700" kern="1200" dirty="0" smtClean="0">
                          <a:solidFill>
                            <a:schemeClr val="tx1"/>
                          </a:solidFill>
                          <a:latin typeface="Segoe UI" pitchFamily="34" charset="0"/>
                          <a:ea typeface="Segoe UI" pitchFamily="34" charset="0"/>
                          <a:cs typeface="Segoe UI" pitchFamily="34" charset="0"/>
                        </a:rPr>
                        <a:t>Construction of a 9-storey 180-apartment 4-porch large-panel apartment house between the Uralsk-</a:t>
                      </a:r>
                      <a:r>
                        <a:rPr lang="en-US" sz="1700" kern="1200" dirty="0" err="1" smtClean="0">
                          <a:solidFill>
                            <a:schemeClr val="tx1"/>
                          </a:solidFill>
                          <a:latin typeface="Segoe UI" pitchFamily="34" charset="0"/>
                          <a:ea typeface="Segoe UI" pitchFamily="34" charset="0"/>
                          <a:cs typeface="Segoe UI" pitchFamily="34" charset="0"/>
                        </a:rPr>
                        <a:t>Atyrau</a:t>
                      </a:r>
                      <a:r>
                        <a:rPr lang="en-US" sz="1700" kern="1200" dirty="0" smtClean="0">
                          <a:solidFill>
                            <a:schemeClr val="tx1"/>
                          </a:solidFill>
                          <a:latin typeface="Segoe UI" pitchFamily="34" charset="0"/>
                          <a:ea typeface="Segoe UI" pitchFamily="34" charset="0"/>
                          <a:cs typeface="Segoe UI" pitchFamily="34" charset="0"/>
                        </a:rPr>
                        <a:t> and Uralsk-Saratov, Uralsk, ZKOs. Site  number 5</a:t>
                      </a:r>
                      <a:endParaRPr lang="ru-RU" sz="17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 name="Picture 2" descr="C:\Users\User\Desktop\презентация\Новая папка\SAM_5577.JPG"/>
          <p:cNvPicPr>
            <a:picLocks noChangeAspect="1" noChangeArrowheads="1"/>
          </p:cNvPicPr>
          <p:nvPr/>
        </p:nvPicPr>
        <p:blipFill>
          <a:blip r:embed="rId2" cstate="print"/>
          <a:srcRect/>
          <a:stretch>
            <a:fillRect/>
          </a:stretch>
        </p:blipFill>
        <p:spPr bwMode="auto">
          <a:xfrm>
            <a:off x="250262" y="1714488"/>
            <a:ext cx="4470504" cy="4286280"/>
          </a:xfrm>
          <a:prstGeom prst="rect">
            <a:avLst/>
          </a:prstGeom>
          <a:noFill/>
        </p:spPr>
      </p:pic>
      <p:pic>
        <p:nvPicPr>
          <p:cNvPr id="3074" name="Picture 2"/>
          <p:cNvPicPr>
            <a:picLocks noChangeAspect="1" noChangeArrowheads="1"/>
          </p:cNvPicPr>
          <p:nvPr/>
        </p:nvPicPr>
        <p:blipFill>
          <a:blip r:embed="rId3" cstate="print"/>
          <a:srcRect l="12118" r="3056" b="7576"/>
          <a:stretch>
            <a:fillRect/>
          </a:stretch>
        </p:blipFill>
        <p:spPr bwMode="auto">
          <a:xfrm>
            <a:off x="4953000" y="1714488"/>
            <a:ext cx="4644680" cy="4286280"/>
          </a:xfrm>
          <a:prstGeom prst="rect">
            <a:avLst/>
          </a:prstGeom>
          <a:noFill/>
          <a:ln w="9525">
            <a:noFill/>
            <a:miter lim="800000"/>
            <a:headEnd/>
            <a:tailEnd/>
          </a:ln>
          <a:effectLst/>
        </p:spPr>
      </p:pic>
      <p:sp>
        <p:nvSpPr>
          <p:cNvPr id="10"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71570"/>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134144" y="6072206"/>
          <a:ext cx="9347418" cy="785794"/>
        </p:xfrm>
        <a:graphic>
          <a:graphicData uri="http://schemas.openxmlformats.org/drawingml/2006/table">
            <a:tbl>
              <a:tblPr firstRow="1" bandRow="1">
                <a:tableStyleId>{2D5ABB26-0587-4C30-8999-92F81FD0307C}</a:tableStyleId>
              </a:tblPr>
              <a:tblGrid>
                <a:gridCol w="4792031"/>
                <a:gridCol w="4555387"/>
              </a:tblGrid>
              <a:tr h="785794">
                <a:tc>
                  <a:txBody>
                    <a:bodyPr/>
                    <a:lstStyle/>
                    <a:p>
                      <a:pPr algn="ctr"/>
                      <a:r>
                        <a:rPr lang="en-US" sz="1700" kern="1200" dirty="0" smtClean="0">
                          <a:solidFill>
                            <a:schemeClr val="tx1"/>
                          </a:solidFill>
                          <a:latin typeface="Segoe UI" pitchFamily="34" charset="0"/>
                          <a:ea typeface="Segoe UI" pitchFamily="34" charset="0"/>
                          <a:cs typeface="Segoe UI" pitchFamily="34" charset="0"/>
                        </a:rPr>
                        <a:t>Construction of a sports and recreation complex for 160 spectators in the village of </a:t>
                      </a:r>
                      <a:r>
                        <a:rPr lang="en-US" sz="1700" kern="1200" dirty="0" err="1" smtClean="0">
                          <a:solidFill>
                            <a:schemeClr val="tx1"/>
                          </a:solidFill>
                          <a:latin typeface="Segoe UI" pitchFamily="34" charset="0"/>
                          <a:ea typeface="Segoe UI" pitchFamily="34" charset="0"/>
                          <a:cs typeface="Segoe UI" pitchFamily="34" charset="0"/>
                        </a:rPr>
                        <a:t>Zhympity</a:t>
                      </a:r>
                      <a:endParaRPr lang="ru-RU" sz="1700" kern="1200" dirty="0">
                        <a:solidFill>
                          <a:schemeClr val="tx1"/>
                        </a:solidFill>
                        <a:latin typeface="Segoe UI" pitchFamily="34" charset="0"/>
                        <a:ea typeface="Segoe UI" pitchFamily="34" charset="0"/>
                        <a:cs typeface="Segoe UI" pitchFamily="34" charset="0"/>
                      </a:endParaRPr>
                    </a:p>
                  </a:txBody>
                  <a:tcPr marL="74314" marR="74314"/>
                </a:tc>
                <a:tc>
                  <a:txBody>
                    <a:bodyPr/>
                    <a:lstStyle/>
                    <a:p>
                      <a:pPr algn="ctr"/>
                      <a:r>
                        <a:rPr lang="en-US" sz="1700" kern="1200" dirty="0" smtClean="0">
                          <a:solidFill>
                            <a:schemeClr val="tx1"/>
                          </a:solidFill>
                          <a:latin typeface="Segoe UI" pitchFamily="34" charset="0"/>
                          <a:ea typeface="Segoe UI" pitchFamily="34" charset="0"/>
                          <a:cs typeface="Segoe UI" pitchFamily="34" charset="0"/>
                        </a:rPr>
                        <a:t>Construction of a kindergarten for 360 places in the village of </a:t>
                      </a:r>
                      <a:r>
                        <a:rPr lang="en-US" sz="1700" kern="1200" dirty="0" err="1" smtClean="0">
                          <a:solidFill>
                            <a:schemeClr val="tx1"/>
                          </a:solidFill>
                          <a:latin typeface="Segoe UI" pitchFamily="34" charset="0"/>
                          <a:ea typeface="Segoe UI" pitchFamily="34" charset="0"/>
                          <a:cs typeface="Segoe UI" pitchFamily="34" charset="0"/>
                        </a:rPr>
                        <a:t>Zachagansk</a:t>
                      </a:r>
                      <a:r>
                        <a:rPr lang="en-US" sz="1700" kern="1200" dirty="0" smtClean="0">
                          <a:solidFill>
                            <a:schemeClr val="tx1"/>
                          </a:solidFill>
                          <a:latin typeface="Segoe UI" pitchFamily="34" charset="0"/>
                          <a:ea typeface="Segoe UI" pitchFamily="34" charset="0"/>
                          <a:cs typeface="Segoe UI" pitchFamily="34" charset="0"/>
                        </a:rPr>
                        <a:t>, Uralsk, WKO</a:t>
                      </a:r>
                      <a:endParaRPr lang="ru-RU" sz="17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 name="Picture 2" descr="C:\Users\User\Desktop\презентация\Новая папка\SAM_8962.JPG"/>
          <p:cNvPicPr>
            <a:picLocks noChangeAspect="1" noChangeArrowheads="1"/>
          </p:cNvPicPr>
          <p:nvPr/>
        </p:nvPicPr>
        <p:blipFill>
          <a:blip r:embed="rId2" cstate="print"/>
          <a:srcRect/>
          <a:stretch>
            <a:fillRect/>
          </a:stretch>
        </p:blipFill>
        <p:spPr bwMode="auto">
          <a:xfrm>
            <a:off x="308320" y="1714488"/>
            <a:ext cx="4412446" cy="4286280"/>
          </a:xfrm>
          <a:prstGeom prst="rect">
            <a:avLst/>
          </a:prstGeom>
          <a:noFill/>
        </p:spPr>
      </p:pic>
      <p:pic>
        <p:nvPicPr>
          <p:cNvPr id="14" name="Picture 2" descr="C:\Users\User\Desktop\презентация\Новая папка\SAM_0838.JPG"/>
          <p:cNvPicPr>
            <a:picLocks noChangeAspect="1" noChangeArrowheads="1"/>
          </p:cNvPicPr>
          <p:nvPr/>
        </p:nvPicPr>
        <p:blipFill>
          <a:blip r:embed="rId3" cstate="print"/>
          <a:srcRect/>
          <a:stretch>
            <a:fillRect/>
          </a:stretch>
        </p:blipFill>
        <p:spPr bwMode="auto">
          <a:xfrm>
            <a:off x="4952999" y="1714488"/>
            <a:ext cx="4644680" cy="4286280"/>
          </a:xfrm>
          <a:prstGeom prst="rect">
            <a:avLst/>
          </a:prstGeom>
          <a:noFill/>
        </p:spPr>
      </p:pic>
      <p:sp>
        <p:nvSpPr>
          <p:cNvPr id="11"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357166"/>
            <a:ext cx="8916562" cy="1214446"/>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482496" y="5943600"/>
          <a:ext cx="9173242" cy="785794"/>
        </p:xfrm>
        <a:graphic>
          <a:graphicData uri="http://schemas.openxmlformats.org/drawingml/2006/table">
            <a:tbl>
              <a:tblPr firstRow="1" bandRow="1">
                <a:tableStyleId>{2D5ABB26-0587-4C30-8999-92F81FD0307C}</a:tableStyleId>
              </a:tblPr>
              <a:tblGrid>
                <a:gridCol w="9173242"/>
              </a:tblGrid>
              <a:tr h="785794">
                <a:tc>
                  <a:txBody>
                    <a:bodyPr/>
                    <a:lstStyle/>
                    <a:p>
                      <a:pPr algn="ctr"/>
                      <a:r>
                        <a:rPr lang="en-US" sz="1700" kern="1200" dirty="0" smtClean="0">
                          <a:solidFill>
                            <a:schemeClr val="tx1"/>
                          </a:solidFill>
                          <a:latin typeface="Segoe UI" pitchFamily="34" charset="0"/>
                          <a:ea typeface="Segoe UI" pitchFamily="34" charset="0"/>
                          <a:cs typeface="Segoe UI" pitchFamily="34" charset="0"/>
                        </a:rPr>
                        <a:t>Complex of 10-9-storey residential buildings Site  No. 33 in the PPD of multi-storey building between the Uralsk-</a:t>
                      </a:r>
                      <a:r>
                        <a:rPr lang="en-US" sz="1700" kern="1200" dirty="0" err="1" smtClean="0">
                          <a:solidFill>
                            <a:schemeClr val="tx1"/>
                          </a:solidFill>
                          <a:latin typeface="Segoe UI" pitchFamily="34" charset="0"/>
                          <a:ea typeface="Segoe UI" pitchFamily="34" charset="0"/>
                          <a:cs typeface="Segoe UI" pitchFamily="34" charset="0"/>
                        </a:rPr>
                        <a:t>Atyrau</a:t>
                      </a:r>
                      <a:r>
                        <a:rPr lang="en-US" sz="1700" kern="1200" dirty="0" smtClean="0">
                          <a:solidFill>
                            <a:schemeClr val="tx1"/>
                          </a:solidFill>
                          <a:latin typeface="Segoe UI" pitchFamily="34" charset="0"/>
                          <a:ea typeface="Segoe UI" pitchFamily="34" charset="0"/>
                          <a:cs typeface="Segoe UI" pitchFamily="34" charset="0"/>
                        </a:rPr>
                        <a:t> and Uralsk-Saratov routes in Uralsk, VKO</a:t>
                      </a:r>
                      <a:endParaRPr lang="ru-RU" sz="17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962119"/>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098" name="Picture 2" descr="C:\Users\User\Desktop\презентация\14.09.2017\SAM_6025.JPG"/>
          <p:cNvPicPr>
            <a:picLocks noChangeAspect="1" noChangeArrowheads="1"/>
          </p:cNvPicPr>
          <p:nvPr/>
        </p:nvPicPr>
        <p:blipFill>
          <a:blip r:embed="rId2" cstate="print"/>
          <a:srcRect/>
          <a:stretch>
            <a:fillRect/>
          </a:stretch>
        </p:blipFill>
        <p:spPr bwMode="auto">
          <a:xfrm>
            <a:off x="308320" y="1714488"/>
            <a:ext cx="4412446" cy="4286280"/>
          </a:xfrm>
          <a:prstGeom prst="rect">
            <a:avLst/>
          </a:prstGeom>
          <a:noFill/>
        </p:spPr>
      </p:pic>
      <p:pic>
        <p:nvPicPr>
          <p:cNvPr id="4099" name="Picture 3"/>
          <p:cNvPicPr>
            <a:picLocks noChangeAspect="1" noChangeArrowheads="1"/>
          </p:cNvPicPr>
          <p:nvPr/>
        </p:nvPicPr>
        <p:blipFill>
          <a:blip r:embed="rId3" cstate="print"/>
          <a:srcRect l="10847" b="9211"/>
          <a:stretch>
            <a:fillRect/>
          </a:stretch>
        </p:blipFill>
        <p:spPr bwMode="auto">
          <a:xfrm>
            <a:off x="4953000" y="1714488"/>
            <a:ext cx="4644679" cy="4286280"/>
          </a:xfrm>
          <a:prstGeom prst="rect">
            <a:avLst/>
          </a:prstGeom>
          <a:noFill/>
          <a:ln w="9525">
            <a:noFill/>
            <a:miter lim="800000"/>
            <a:headEnd/>
            <a:tailEnd/>
          </a:ln>
          <a:effectLst/>
        </p:spPr>
      </p:pic>
      <p:sp>
        <p:nvSpPr>
          <p:cNvPr id="10"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00132"/>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134145" y="5943600"/>
          <a:ext cx="9521593" cy="785794"/>
        </p:xfrm>
        <a:graphic>
          <a:graphicData uri="http://schemas.openxmlformats.org/drawingml/2006/table">
            <a:tbl>
              <a:tblPr firstRow="1" bandRow="1">
                <a:tableStyleId>{2D5ABB26-0587-4C30-8999-92F81FD0307C}</a:tableStyleId>
              </a:tblPr>
              <a:tblGrid>
                <a:gridCol w="4881323"/>
                <a:gridCol w="4640270"/>
              </a:tblGrid>
              <a:tr h="785794">
                <a:tc>
                  <a:txBody>
                    <a:bodyPr/>
                    <a:lstStyle/>
                    <a:p>
                      <a:pPr algn="ctr"/>
                      <a:r>
                        <a:rPr lang="en-US" sz="1650" kern="1200" dirty="0" smtClean="0">
                          <a:solidFill>
                            <a:schemeClr val="tx1"/>
                          </a:solidFill>
                          <a:latin typeface="+mn-lt"/>
                          <a:ea typeface="+mn-ea"/>
                          <a:cs typeface="+mn-cs"/>
                        </a:rPr>
                        <a:t>C</a:t>
                      </a:r>
                      <a:r>
                        <a:rPr lang="en-US" sz="1650" kern="1200" dirty="0" smtClean="0">
                          <a:solidFill>
                            <a:schemeClr val="tx1"/>
                          </a:solidFill>
                          <a:latin typeface="Segoe UI" pitchFamily="34" charset="0"/>
                          <a:ea typeface="Segoe UI" pitchFamily="34" charset="0"/>
                          <a:cs typeface="Segoe UI" pitchFamily="34" charset="0"/>
                        </a:rPr>
                        <a:t>onstruction of a culture center for 300 places in the village </a:t>
                      </a:r>
                      <a:r>
                        <a:rPr lang="en-US" sz="1650" kern="1200" dirty="0" err="1" smtClean="0">
                          <a:solidFill>
                            <a:schemeClr val="tx1"/>
                          </a:solidFill>
                          <a:latin typeface="Segoe UI" pitchFamily="34" charset="0"/>
                          <a:ea typeface="Segoe UI" pitchFamily="34" charset="0"/>
                          <a:cs typeface="Segoe UI" pitchFamily="34" charset="0"/>
                        </a:rPr>
                        <a:t>Podstepnoe</a:t>
                      </a:r>
                      <a:r>
                        <a:rPr lang="en-US" sz="1650" kern="1200" dirty="0" smtClean="0">
                          <a:solidFill>
                            <a:schemeClr val="tx1"/>
                          </a:solidFill>
                          <a:latin typeface="Segoe UI" pitchFamily="34" charset="0"/>
                          <a:ea typeface="Segoe UI" pitchFamily="34" charset="0"/>
                          <a:cs typeface="Segoe UI" pitchFamily="34" charset="0"/>
                        </a:rPr>
                        <a:t> of </a:t>
                      </a:r>
                      <a:r>
                        <a:rPr lang="en-US" sz="1650" kern="1200" dirty="0" err="1" smtClean="0">
                          <a:solidFill>
                            <a:schemeClr val="tx1"/>
                          </a:solidFill>
                          <a:latin typeface="Segoe UI" pitchFamily="34" charset="0"/>
                          <a:ea typeface="Segoe UI" pitchFamily="34" charset="0"/>
                          <a:cs typeface="Segoe UI" pitchFamily="34" charset="0"/>
                        </a:rPr>
                        <a:t>Terektinsky</a:t>
                      </a:r>
                      <a:r>
                        <a:rPr lang="en-US" sz="1650" kern="1200" dirty="0" smtClean="0">
                          <a:solidFill>
                            <a:schemeClr val="tx1"/>
                          </a:solidFill>
                          <a:latin typeface="Segoe UI" pitchFamily="34" charset="0"/>
                          <a:ea typeface="Segoe UI" pitchFamily="34" charset="0"/>
                          <a:cs typeface="Segoe UI" pitchFamily="34" charset="0"/>
                        </a:rPr>
                        <a:t> district, WKO</a:t>
                      </a:r>
                      <a:endParaRPr lang="ru-RU" sz="1650" kern="1200" dirty="0">
                        <a:solidFill>
                          <a:schemeClr val="tx1"/>
                        </a:solidFill>
                        <a:latin typeface="Segoe UI" pitchFamily="34" charset="0"/>
                        <a:ea typeface="Segoe UI" pitchFamily="34" charset="0"/>
                        <a:cs typeface="Segoe UI" pitchFamily="34" charset="0"/>
                      </a:endParaRPr>
                    </a:p>
                  </a:txBody>
                  <a:tcPr marL="74314" marR="74314"/>
                </a:tc>
                <a:tc>
                  <a:txBody>
                    <a:bodyPr/>
                    <a:lstStyle/>
                    <a:p>
                      <a:pPr algn="ctr"/>
                      <a:r>
                        <a:rPr lang="en-US" sz="1650" kern="1200" dirty="0" smtClean="0">
                          <a:solidFill>
                            <a:schemeClr val="tx1"/>
                          </a:solidFill>
                          <a:latin typeface="Segoe UI" pitchFamily="34" charset="0"/>
                          <a:ea typeface="Segoe UI" pitchFamily="34" charset="0"/>
                          <a:cs typeface="Segoe UI" pitchFamily="34" charset="0"/>
                        </a:rPr>
                        <a:t>A multi-storey residential building in the village of </a:t>
                      </a:r>
                      <a:r>
                        <a:rPr lang="en-US" sz="1650" kern="1200" dirty="0" err="1" smtClean="0">
                          <a:solidFill>
                            <a:schemeClr val="tx1"/>
                          </a:solidFill>
                          <a:latin typeface="Segoe UI" pitchFamily="34" charset="0"/>
                          <a:ea typeface="Segoe UI" pitchFamily="34" charset="0"/>
                          <a:cs typeface="Segoe UI" pitchFamily="34" charset="0"/>
                        </a:rPr>
                        <a:t>Zachagansk</a:t>
                      </a:r>
                      <a:r>
                        <a:rPr lang="en-US" sz="1650" kern="1200" dirty="0" smtClean="0">
                          <a:solidFill>
                            <a:schemeClr val="tx1"/>
                          </a:solidFill>
                          <a:latin typeface="Segoe UI" pitchFamily="34" charset="0"/>
                          <a:ea typeface="Segoe UI" pitchFamily="34" charset="0"/>
                          <a:cs typeface="Segoe UI" pitchFamily="34" charset="0"/>
                        </a:rPr>
                        <a:t>.</a:t>
                      </a:r>
                      <a:r>
                        <a:rPr lang="en-US" sz="1650" kern="1200" baseline="0" dirty="0" smtClean="0">
                          <a:solidFill>
                            <a:schemeClr val="tx1"/>
                          </a:solidFill>
                          <a:latin typeface="Segoe UI" pitchFamily="34" charset="0"/>
                          <a:ea typeface="Segoe UI" pitchFamily="34" charset="0"/>
                          <a:cs typeface="Segoe UI" pitchFamily="34" charset="0"/>
                        </a:rPr>
                        <a:t> </a:t>
                      </a:r>
                      <a:r>
                        <a:rPr lang="en-US" sz="1650" kern="1200" dirty="0" smtClean="0">
                          <a:solidFill>
                            <a:schemeClr val="tx1"/>
                          </a:solidFill>
                          <a:latin typeface="Segoe UI" pitchFamily="34" charset="0"/>
                          <a:ea typeface="Segoe UI" pitchFamily="34" charset="0"/>
                          <a:cs typeface="Segoe UI" pitchFamily="34" charset="0"/>
                        </a:rPr>
                        <a:t>site number 9 in  Uralsk, WKO</a:t>
                      </a:r>
                      <a:endParaRPr lang="ru-RU" sz="165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122" name="Picture 2" descr="C:\Users\User\Desktop\презентация\ФОТО АКСАЙ\SAM_1318.JPG"/>
          <p:cNvPicPr>
            <a:picLocks noChangeAspect="1" noChangeArrowheads="1"/>
          </p:cNvPicPr>
          <p:nvPr/>
        </p:nvPicPr>
        <p:blipFill>
          <a:blip r:embed="rId2" cstate="print"/>
          <a:srcRect/>
          <a:stretch>
            <a:fillRect/>
          </a:stretch>
        </p:blipFill>
        <p:spPr bwMode="auto">
          <a:xfrm>
            <a:off x="4952999" y="1714488"/>
            <a:ext cx="4702739" cy="4286280"/>
          </a:xfrm>
          <a:prstGeom prst="rect">
            <a:avLst/>
          </a:prstGeom>
          <a:noFill/>
        </p:spPr>
      </p:pic>
      <p:pic>
        <p:nvPicPr>
          <p:cNvPr id="10" name="Picture 2" descr="C:\Users\User\Desktop\презентация\Новая папка\P1030137.JPG"/>
          <p:cNvPicPr>
            <a:picLocks noChangeAspect="1" noChangeArrowheads="1"/>
          </p:cNvPicPr>
          <p:nvPr/>
        </p:nvPicPr>
        <p:blipFill>
          <a:blip r:embed="rId3" cstate="print"/>
          <a:srcRect/>
          <a:stretch>
            <a:fillRect/>
          </a:stretch>
        </p:blipFill>
        <p:spPr bwMode="auto">
          <a:xfrm>
            <a:off x="308320" y="1714488"/>
            <a:ext cx="4354387" cy="4286280"/>
          </a:xfrm>
          <a:prstGeom prst="rect">
            <a:avLst/>
          </a:prstGeom>
          <a:noFill/>
        </p:spPr>
      </p:pic>
      <p:sp>
        <p:nvSpPr>
          <p:cNvPr id="11"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00132"/>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482496" y="5943600"/>
          <a:ext cx="9173242" cy="785794"/>
        </p:xfrm>
        <a:graphic>
          <a:graphicData uri="http://schemas.openxmlformats.org/drawingml/2006/table">
            <a:tbl>
              <a:tblPr firstRow="1" bandRow="1">
                <a:tableStyleId>{2D5ABB26-0587-4C30-8999-92F81FD0307C}</a:tableStyleId>
              </a:tblPr>
              <a:tblGrid>
                <a:gridCol w="9173242"/>
              </a:tblGrid>
              <a:tr h="785794">
                <a:tc>
                  <a:txBody>
                    <a:bodyPr/>
                    <a:lstStyle/>
                    <a:p>
                      <a:pPr algn="ctr"/>
                      <a:endParaRPr lang="ru-RU" sz="1800" kern="1200" dirty="0" smtClean="0">
                        <a:solidFill>
                          <a:schemeClr val="tx1"/>
                        </a:solidFill>
                        <a:latin typeface="Segoe UI" pitchFamily="34" charset="0"/>
                        <a:ea typeface="Segoe UI" pitchFamily="34" charset="0"/>
                        <a:cs typeface="Segoe UI" pitchFamily="34" charset="0"/>
                      </a:endParaRPr>
                    </a:p>
                    <a:p>
                      <a:pPr algn="ctr"/>
                      <a:r>
                        <a:rPr lang="en-US" sz="1800" kern="1200" dirty="0" smtClean="0">
                          <a:solidFill>
                            <a:schemeClr val="tx1"/>
                          </a:solidFill>
                          <a:latin typeface="Segoe UI" pitchFamily="34" charset="0"/>
                          <a:ea typeface="Segoe UI" pitchFamily="34" charset="0"/>
                          <a:cs typeface="Segoe UI" pitchFamily="34" charset="0"/>
                        </a:rPr>
                        <a:t>Construction of </a:t>
                      </a:r>
                      <a:r>
                        <a:rPr lang="en-US" sz="1800" kern="1200" dirty="0" err="1" smtClean="0">
                          <a:solidFill>
                            <a:schemeClr val="tx1"/>
                          </a:solidFill>
                          <a:latin typeface="Segoe UI" pitchFamily="34" charset="0"/>
                          <a:ea typeface="Segoe UI" pitchFamily="34" charset="0"/>
                          <a:cs typeface="Segoe UI" pitchFamily="34" charset="0"/>
                        </a:rPr>
                        <a:t>Zhangalinsky</a:t>
                      </a:r>
                      <a:r>
                        <a:rPr lang="en-US" sz="1800" kern="1200" dirty="0" smtClean="0">
                          <a:solidFill>
                            <a:schemeClr val="tx1"/>
                          </a:solidFill>
                          <a:latin typeface="Segoe UI" pitchFamily="34" charset="0"/>
                          <a:ea typeface="Segoe UI" pitchFamily="34" charset="0"/>
                          <a:cs typeface="Segoe UI" pitchFamily="34" charset="0"/>
                        </a:rPr>
                        <a:t> group water supply in </a:t>
                      </a:r>
                      <a:r>
                        <a:rPr lang="en-US" sz="1800" kern="1200" dirty="0" err="1" smtClean="0">
                          <a:solidFill>
                            <a:schemeClr val="tx1"/>
                          </a:solidFill>
                          <a:latin typeface="Segoe UI" pitchFamily="34" charset="0"/>
                          <a:ea typeface="Segoe UI" pitchFamily="34" charset="0"/>
                          <a:cs typeface="Segoe UI" pitchFamily="34" charset="0"/>
                        </a:rPr>
                        <a:t>Zhangalinsky</a:t>
                      </a:r>
                      <a:r>
                        <a:rPr lang="en-US" sz="1800" kern="1200" dirty="0" smtClean="0">
                          <a:solidFill>
                            <a:schemeClr val="tx1"/>
                          </a:solidFill>
                          <a:latin typeface="Segoe UI" pitchFamily="34" charset="0"/>
                          <a:ea typeface="Segoe UI" pitchFamily="34" charset="0"/>
                          <a:cs typeface="Segoe UI" pitchFamily="34" charset="0"/>
                        </a:rPr>
                        <a:t> district, WKO</a:t>
                      </a:r>
                      <a:endParaRPr lang="ru-RU" sz="1600" dirty="0">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19749" y="890681"/>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50" name="Picture 2" descr="C:\Users\User\Desktop\презентация\ФОТО АКСАЙ\P1030089.JPG"/>
          <p:cNvPicPr>
            <a:picLocks noChangeAspect="1" noChangeArrowheads="1"/>
          </p:cNvPicPr>
          <p:nvPr/>
        </p:nvPicPr>
        <p:blipFill>
          <a:blip r:embed="rId2" cstate="print"/>
          <a:srcRect l="9877" t="10000" r="2469" b="5000"/>
          <a:stretch>
            <a:fillRect/>
          </a:stretch>
        </p:blipFill>
        <p:spPr bwMode="auto">
          <a:xfrm>
            <a:off x="4952999" y="1714488"/>
            <a:ext cx="4644680" cy="4429156"/>
          </a:xfrm>
          <a:prstGeom prst="rect">
            <a:avLst/>
          </a:prstGeom>
          <a:noFill/>
        </p:spPr>
      </p:pic>
      <p:pic>
        <p:nvPicPr>
          <p:cNvPr id="2051" name="Picture 3" descr="C:\Users\User\Desktop\презентация\ФОТО АКСАЙ\P1030070.JPG"/>
          <p:cNvPicPr>
            <a:picLocks noChangeAspect="1" noChangeArrowheads="1"/>
          </p:cNvPicPr>
          <p:nvPr/>
        </p:nvPicPr>
        <p:blipFill>
          <a:blip r:embed="rId3" cstate="print"/>
          <a:srcRect l="9091" b="11475"/>
          <a:stretch>
            <a:fillRect/>
          </a:stretch>
        </p:blipFill>
        <p:spPr bwMode="auto">
          <a:xfrm>
            <a:off x="308320" y="1714488"/>
            <a:ext cx="4354387" cy="4429156"/>
          </a:xfrm>
          <a:prstGeom prst="rect">
            <a:avLst/>
          </a:prstGeom>
          <a:noFill/>
        </p:spPr>
      </p:pic>
      <p:sp>
        <p:nvSpPr>
          <p:cNvPr id="10"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28604"/>
            <a:ext cx="8916562" cy="1071570"/>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graphicFrame>
        <p:nvGraphicFramePr>
          <p:cNvPr id="9" name="Содержимое 8"/>
          <p:cNvGraphicFramePr>
            <a:graphicFrameLocks noGrp="1"/>
          </p:cNvGraphicFramePr>
          <p:nvPr>
            <p:ph idx="1"/>
          </p:nvPr>
        </p:nvGraphicFramePr>
        <p:xfrm>
          <a:off x="482496" y="5943600"/>
          <a:ext cx="9173242" cy="785794"/>
        </p:xfrm>
        <a:graphic>
          <a:graphicData uri="http://schemas.openxmlformats.org/drawingml/2006/table">
            <a:tbl>
              <a:tblPr firstRow="1" bandRow="1">
                <a:tableStyleId>{2D5ABB26-0587-4C30-8999-92F81FD0307C}</a:tableStyleId>
              </a:tblPr>
              <a:tblGrid>
                <a:gridCol w="9173242"/>
              </a:tblGrid>
              <a:tr h="785794">
                <a:tc>
                  <a:txBody>
                    <a:bodyPr/>
                    <a:lstStyle/>
                    <a:p>
                      <a:pPr algn="ctr"/>
                      <a:endParaRPr lang="ru-RU" sz="1800" kern="1200" dirty="0" smtClean="0">
                        <a:solidFill>
                          <a:schemeClr val="tx1"/>
                        </a:solidFill>
                        <a:latin typeface="Segoe UI" pitchFamily="34" charset="0"/>
                        <a:ea typeface="Segoe UI" pitchFamily="34" charset="0"/>
                        <a:cs typeface="Segoe UI" pitchFamily="34" charset="0"/>
                      </a:endParaRPr>
                    </a:p>
                    <a:p>
                      <a:pPr algn="ctr"/>
                      <a:r>
                        <a:rPr lang="en-US" sz="1800" kern="1200" dirty="0" smtClean="0">
                          <a:solidFill>
                            <a:schemeClr val="tx1"/>
                          </a:solidFill>
                          <a:latin typeface="Segoe UI" pitchFamily="34" charset="0"/>
                          <a:ea typeface="Segoe UI" pitchFamily="34" charset="0"/>
                          <a:cs typeface="Segoe UI" pitchFamily="34" charset="0"/>
                        </a:rPr>
                        <a:t>Construction of </a:t>
                      </a:r>
                      <a:r>
                        <a:rPr lang="en-US" sz="1800" kern="1200" dirty="0" err="1" smtClean="0">
                          <a:solidFill>
                            <a:schemeClr val="tx1"/>
                          </a:solidFill>
                          <a:latin typeface="Segoe UI" pitchFamily="34" charset="0"/>
                          <a:ea typeface="Segoe UI" pitchFamily="34" charset="0"/>
                          <a:cs typeface="Segoe UI" pitchFamily="34" charset="0"/>
                        </a:rPr>
                        <a:t>Zhangalinsky</a:t>
                      </a:r>
                      <a:r>
                        <a:rPr lang="en-US" sz="1800" kern="1200" dirty="0" smtClean="0">
                          <a:solidFill>
                            <a:schemeClr val="tx1"/>
                          </a:solidFill>
                          <a:latin typeface="Segoe UI" pitchFamily="34" charset="0"/>
                          <a:ea typeface="Segoe UI" pitchFamily="34" charset="0"/>
                          <a:cs typeface="Segoe UI" pitchFamily="34" charset="0"/>
                        </a:rPr>
                        <a:t> group water supply in </a:t>
                      </a:r>
                      <a:r>
                        <a:rPr lang="en-US" sz="1800" kern="1200" dirty="0" err="1" smtClean="0">
                          <a:solidFill>
                            <a:schemeClr val="tx1"/>
                          </a:solidFill>
                          <a:latin typeface="Segoe UI" pitchFamily="34" charset="0"/>
                          <a:ea typeface="Segoe UI" pitchFamily="34" charset="0"/>
                          <a:cs typeface="Segoe UI" pitchFamily="34" charset="0"/>
                        </a:rPr>
                        <a:t>Zhangalinsky</a:t>
                      </a:r>
                      <a:r>
                        <a:rPr lang="en-US" sz="1800" kern="1200" dirty="0" smtClean="0">
                          <a:solidFill>
                            <a:schemeClr val="tx1"/>
                          </a:solidFill>
                          <a:latin typeface="Segoe UI" pitchFamily="34" charset="0"/>
                          <a:ea typeface="Segoe UI" pitchFamily="34" charset="0"/>
                          <a:cs typeface="Segoe UI" pitchFamily="34" charset="0"/>
                        </a:rPr>
                        <a:t> district, WKO</a:t>
                      </a:r>
                      <a:endParaRPr lang="ru-RU" sz="18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cxnSp>
        <p:nvCxnSpPr>
          <p:cNvPr id="5" name="Пряма сполучна лінія 26"/>
          <p:cNvCxnSpPr/>
          <p:nvPr/>
        </p:nvCxnSpPr>
        <p:spPr>
          <a:xfrm rot="5400000">
            <a:off x="6491187" y="962119"/>
            <a:ext cx="1071570" cy="290292"/>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074" name="Picture 2" descr="C:\Users\User\Desktop\презентация\ФОТО АКСАЙ\P1030073.JPG"/>
          <p:cNvPicPr>
            <a:picLocks noChangeAspect="1" noChangeArrowheads="1"/>
          </p:cNvPicPr>
          <p:nvPr/>
        </p:nvPicPr>
        <p:blipFill>
          <a:blip r:embed="rId2" cstate="print"/>
          <a:srcRect/>
          <a:stretch>
            <a:fillRect/>
          </a:stretch>
        </p:blipFill>
        <p:spPr bwMode="auto">
          <a:xfrm>
            <a:off x="4952999" y="1714488"/>
            <a:ext cx="4644680" cy="4429156"/>
          </a:xfrm>
          <a:prstGeom prst="rect">
            <a:avLst/>
          </a:prstGeom>
          <a:noFill/>
        </p:spPr>
      </p:pic>
      <p:pic>
        <p:nvPicPr>
          <p:cNvPr id="3075" name="Picture 3" descr="C:\Users\User\Desktop\презентация\ФОТО АКСАЙ\P1030093.JPG"/>
          <p:cNvPicPr>
            <a:picLocks noChangeAspect="1" noChangeArrowheads="1"/>
          </p:cNvPicPr>
          <p:nvPr/>
        </p:nvPicPr>
        <p:blipFill>
          <a:blip r:embed="rId3" cstate="print"/>
          <a:srcRect l="15152" t="11291" r="4545" b="11291"/>
          <a:stretch>
            <a:fillRect/>
          </a:stretch>
        </p:blipFill>
        <p:spPr bwMode="auto">
          <a:xfrm>
            <a:off x="308320" y="1714488"/>
            <a:ext cx="4354387" cy="4429156"/>
          </a:xfrm>
          <a:prstGeom prst="rect">
            <a:avLst/>
          </a:prstGeom>
          <a:noFill/>
        </p:spPr>
      </p:pic>
      <p:sp>
        <p:nvSpPr>
          <p:cNvPr id="10"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357166"/>
            <a:ext cx="8916562" cy="1071570"/>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cxnSp>
        <p:nvCxnSpPr>
          <p:cNvPr id="5" name="Пряма сполучна лінія 26"/>
          <p:cNvCxnSpPr/>
          <p:nvPr/>
        </p:nvCxnSpPr>
        <p:spPr>
          <a:xfrm rot="5400000">
            <a:off x="6381760" y="857232"/>
            <a:ext cx="1071570" cy="357190"/>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0"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D:\акгуль\инфо - для сайта\ФОТО\8\IMG_9465-13-09-18-12-51 (1).JPG"/>
          <p:cNvPicPr>
            <a:picLocks noChangeAspect="1" noChangeArrowheads="1"/>
          </p:cNvPicPr>
          <p:nvPr/>
        </p:nvPicPr>
        <p:blipFill>
          <a:blip r:embed="rId2"/>
          <a:srcRect/>
          <a:stretch>
            <a:fillRect/>
          </a:stretch>
        </p:blipFill>
        <p:spPr bwMode="auto">
          <a:xfrm>
            <a:off x="166654" y="1785926"/>
            <a:ext cx="4667248" cy="4214842"/>
          </a:xfrm>
          <a:prstGeom prst="rect">
            <a:avLst/>
          </a:prstGeom>
          <a:noFill/>
        </p:spPr>
      </p:pic>
      <p:graphicFrame>
        <p:nvGraphicFramePr>
          <p:cNvPr id="13" name="Содержимое 8"/>
          <p:cNvGraphicFramePr>
            <a:graphicFrameLocks/>
          </p:cNvGraphicFramePr>
          <p:nvPr/>
        </p:nvGraphicFramePr>
        <p:xfrm>
          <a:off x="134144" y="6072206"/>
          <a:ext cx="9533764" cy="785794"/>
        </p:xfrm>
        <a:graphic>
          <a:graphicData uri="http://schemas.openxmlformats.org/drawingml/2006/table">
            <a:tbl>
              <a:tblPr firstRow="1" bandRow="1">
                <a:tableStyleId>{2D5ABB26-0587-4C30-8999-92F81FD0307C}</a:tableStyleId>
              </a:tblPr>
              <a:tblGrid>
                <a:gridCol w="4887563"/>
                <a:gridCol w="4646201"/>
              </a:tblGrid>
              <a:tr h="785794">
                <a:tc>
                  <a:txBody>
                    <a:bodyPr/>
                    <a:lstStyle/>
                    <a:p>
                      <a:pPr algn="ctr"/>
                      <a:r>
                        <a:rPr lang="en-US" sz="1600" dirty="0" smtClean="0">
                          <a:latin typeface="Segoe UI" pitchFamily="34" charset="0"/>
                          <a:ea typeface="Segoe UI" pitchFamily="34" charset="0"/>
                          <a:cs typeface="Segoe UI" pitchFamily="34" charset="0"/>
                        </a:rPr>
                        <a:t> Hydro treating section of diesel fuel components, Aksai, WKO</a:t>
                      </a:r>
                      <a:endParaRPr lang="ru-RU" sz="1600" dirty="0" smtClean="0">
                        <a:latin typeface="Segoe UI" pitchFamily="34" charset="0"/>
                        <a:ea typeface="Segoe UI" pitchFamily="34" charset="0"/>
                        <a:cs typeface="Segoe UI" pitchFamily="34" charset="0"/>
                      </a:endParaRPr>
                    </a:p>
                  </a:txBody>
                  <a:tcPr marL="74314" marR="74314"/>
                </a:tc>
                <a:tc>
                  <a:txBody>
                    <a:bodyPr/>
                    <a:lstStyle/>
                    <a:p>
                      <a:pPr algn="ctr"/>
                      <a:r>
                        <a:rPr lang="en-US" sz="1450" kern="1200" dirty="0" smtClean="0">
                          <a:solidFill>
                            <a:schemeClr val="tx1"/>
                          </a:solidFill>
                          <a:latin typeface="Segoe UI" pitchFamily="34" charset="0"/>
                          <a:ea typeface="Segoe UI" pitchFamily="34" charset="0"/>
                          <a:cs typeface="Segoe UI" pitchFamily="34" charset="0"/>
                        </a:rPr>
                        <a:t>Addition to the administrative building of the Department of Internal Affairs WKO (adjustment)</a:t>
                      </a:r>
                      <a:endParaRPr lang="ru-RU" sz="145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pic>
        <p:nvPicPr>
          <p:cNvPr id="1027" name="Picture 3" descr="D:\акгуль\инфо - для сайта\ФОТО\5\CAM00059.jpg"/>
          <p:cNvPicPr>
            <a:picLocks noChangeAspect="1" noChangeArrowheads="1"/>
          </p:cNvPicPr>
          <p:nvPr/>
        </p:nvPicPr>
        <p:blipFill>
          <a:blip r:embed="rId3" cstate="print"/>
          <a:srcRect/>
          <a:stretch>
            <a:fillRect/>
          </a:stretch>
        </p:blipFill>
        <p:spPr bwMode="auto">
          <a:xfrm>
            <a:off x="5024438" y="1785926"/>
            <a:ext cx="4572032" cy="4214842"/>
          </a:xfrm>
          <a:prstGeom prst="rect">
            <a:avLst/>
          </a:prstGeom>
          <a:noFill/>
        </p:spPr>
      </p:pic>
      <p:sp>
        <p:nvSpPr>
          <p:cNvPr id="9"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161901" cy="1066800"/>
          </a:xfrm>
        </p:spPr>
        <p:txBody>
          <a:bodyPr rtlCol="0">
            <a:normAutofit fontScale="90000"/>
          </a:bodyPr>
          <a:lstStyle/>
          <a:p>
            <a:r>
              <a:rPr lang="ru-RU" sz="3900" dirty="0" smtClean="0">
                <a:solidFill>
                  <a:schemeClr val="tx2">
                    <a:lumMod val="50000"/>
                  </a:schemeClr>
                </a:solidFill>
                <a:latin typeface="Segoe UI Light" pitchFamily="34" charset="0"/>
              </a:rPr>
              <a:t>  </a:t>
            </a:r>
            <a:r>
              <a:rPr lang="en-US" sz="3900" dirty="0" smtClean="0">
                <a:solidFill>
                  <a:schemeClr val="tx2">
                    <a:lumMod val="50000"/>
                  </a:schemeClr>
                </a:solidFill>
                <a:latin typeface="Segoe UI Light" pitchFamily="34" charset="0"/>
              </a:rPr>
              <a:t>About the company</a:t>
            </a:r>
            <a:r>
              <a:rPr lang="ru-RU" sz="19900" dirty="0" smtClean="0">
                <a:solidFill>
                  <a:schemeClr val="tx2">
                    <a:lumMod val="50000"/>
                  </a:schemeClr>
                </a:solidFill>
                <a:latin typeface="Segoe UI Light" pitchFamily="34" charset="0"/>
              </a:rPr>
              <a:t/>
            </a:r>
            <a:br>
              <a:rPr lang="ru-RU" sz="199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Zhana Consulting LTD LLP </a:t>
            </a:r>
            <a:endParaRPr lang="ru-RU" sz="2700" dirty="0">
              <a:solidFill>
                <a:srgbClr val="002060"/>
              </a:solidFill>
              <a:latin typeface="Segoe UI Light" pitchFamily="34" charset="0"/>
              <a:cs typeface="Times New Roman" pitchFamily="18" charset="0"/>
            </a:endParaRPr>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 сполучна лінія 6"/>
          <p:cNvCxnSpPr/>
          <p:nvPr/>
        </p:nvCxnSpPr>
        <p:spPr>
          <a:xfrm rot="16200000" flipH="1">
            <a:off x="4676208"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D:\акгуль\Наурыз А.А\Документы ТОО Жана Консалтинг ЛТД\док ЖК рис\Свидетельство о гос. регистр. юр. лица_01.jpg"/>
          <p:cNvPicPr>
            <a:picLocks noChangeAspect="1" noChangeArrowheads="1"/>
          </p:cNvPicPr>
          <p:nvPr/>
        </p:nvPicPr>
        <p:blipFill>
          <a:blip r:embed="rId3" cstate="print"/>
          <a:srcRect/>
          <a:stretch>
            <a:fillRect/>
          </a:stretch>
        </p:blipFill>
        <p:spPr bwMode="auto">
          <a:xfrm>
            <a:off x="595283" y="1571612"/>
            <a:ext cx="4357717" cy="4786346"/>
          </a:xfrm>
          <a:prstGeom prst="rect">
            <a:avLst/>
          </a:prstGeom>
          <a:noFill/>
        </p:spPr>
      </p:pic>
      <p:sp>
        <p:nvSpPr>
          <p:cNvPr id="15" name="Содержимое 14"/>
          <p:cNvSpPr>
            <a:spLocks noGrp="1"/>
          </p:cNvSpPr>
          <p:nvPr>
            <p:ph idx="1"/>
          </p:nvPr>
        </p:nvSpPr>
        <p:spPr>
          <a:xfrm>
            <a:off x="4738686" y="1600204"/>
            <a:ext cx="5000660" cy="4900630"/>
          </a:xfrm>
        </p:spPr>
        <p:txBody>
          <a:bodyPr>
            <a:normAutofit/>
          </a:bodyPr>
          <a:lstStyle/>
          <a:p>
            <a:pPr>
              <a:buNone/>
            </a:pPr>
            <a:r>
              <a:rPr lang="ru-RU" sz="1700" dirty="0" smtClean="0">
                <a:latin typeface="Segoe UI" pitchFamily="34" charset="0"/>
                <a:ea typeface="Segoe UI" pitchFamily="34" charset="0"/>
                <a:cs typeface="Segoe UI" pitchFamily="34" charset="0"/>
              </a:rPr>
              <a:t>          </a:t>
            </a:r>
            <a:r>
              <a:rPr lang="en-US" sz="1700" dirty="0" smtClean="0">
                <a:latin typeface="Segoe UI" pitchFamily="34" charset="0"/>
                <a:ea typeface="Segoe UI" pitchFamily="34" charset="0"/>
                <a:cs typeface="Segoe UI" pitchFamily="34" charset="0"/>
              </a:rPr>
              <a:t>Zhana Consulting LTD LLP was founded in 2008 and became one of the leading organizations that provide engineering services for technical supervision on technically and technologically complex facilities of the first level of responsibility.</a:t>
            </a:r>
            <a:endParaRPr lang="ru-RU" sz="1700" dirty="0" smtClean="0">
              <a:latin typeface="Segoe UI" pitchFamily="34" charset="0"/>
              <a:ea typeface="Segoe UI" pitchFamily="34" charset="0"/>
              <a:cs typeface="Segoe UI" pitchFamily="34" charset="0"/>
            </a:endParaRPr>
          </a:p>
          <a:p>
            <a:pPr>
              <a:buNone/>
            </a:pPr>
            <a:r>
              <a:rPr lang="ru-RU" sz="1700" dirty="0" smtClean="0">
                <a:latin typeface="Segoe UI" pitchFamily="34" charset="0"/>
                <a:ea typeface="Segoe UI" pitchFamily="34" charset="0"/>
                <a:cs typeface="Segoe UI" pitchFamily="34" charset="0"/>
              </a:rPr>
              <a:t> </a:t>
            </a:r>
          </a:p>
          <a:p>
            <a:pPr>
              <a:buNone/>
            </a:pPr>
            <a:r>
              <a:rPr lang="ru-RU" sz="1700" dirty="0" smtClean="0">
                <a:latin typeface="Segoe UI" pitchFamily="34" charset="0"/>
                <a:ea typeface="Segoe UI" pitchFamily="34" charset="0"/>
                <a:cs typeface="Segoe UI" pitchFamily="34" charset="0"/>
              </a:rPr>
              <a:t>      </a:t>
            </a:r>
            <a:r>
              <a:rPr lang="en-US" sz="1700" dirty="0" smtClean="0">
                <a:latin typeface="Segoe UI" pitchFamily="34" charset="0"/>
                <a:ea typeface="Segoe UI" pitchFamily="34" charset="0"/>
                <a:cs typeface="Segoe UI" pitchFamily="34" charset="0"/>
              </a:rPr>
              <a:t>10 years on the Kazakhstan market did not pass without a trace for Zhana Consulting LTD" LLP. High quality of work, carried out at the set time, allows to form a constantly updated portfolio of orders. Successful participation in major projects has made this line of activity of Zhana Consulting LTD LLP a priority.</a:t>
            </a:r>
            <a:endParaRPr lang="ru-RU" sz="1700" dirty="0" smtClean="0">
              <a:latin typeface="Segoe UI" pitchFamily="34" charset="0"/>
              <a:ea typeface="Segoe UI" pitchFamily="34" charset="0"/>
              <a:cs typeface="Segoe UI" pitchFamily="34" charset="0"/>
            </a:endParaRPr>
          </a:p>
          <a:p>
            <a:endParaRPr lang="ru-RU" dirty="0"/>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357166"/>
            <a:ext cx="8916562" cy="1071570"/>
          </a:xfrm>
        </p:spPr>
        <p:txBody>
          <a:bodyPr>
            <a:noAutofit/>
          </a:bodyPr>
          <a:lstStyle/>
          <a:p>
            <a:pPr algn="l"/>
            <a:r>
              <a:rPr lang="en-US" sz="4500" dirty="0" smtClean="0">
                <a:solidFill>
                  <a:schemeClr val="tx2">
                    <a:lumMod val="50000"/>
                  </a:schemeClr>
                </a:solidFill>
                <a:latin typeface="Segoe UI Light" pitchFamily="34" charset="0"/>
              </a:rPr>
              <a:t> Experience in managing </a:t>
            </a:r>
            <a:br>
              <a:rPr lang="en-US" sz="4500" dirty="0" smtClean="0">
                <a:solidFill>
                  <a:schemeClr val="tx2">
                    <a:lumMod val="50000"/>
                  </a:schemeClr>
                </a:solidFill>
                <a:latin typeface="Segoe UI Light" pitchFamily="34" charset="0"/>
              </a:rPr>
            </a:br>
            <a:r>
              <a:rPr lang="en-US" sz="4500" dirty="0" smtClean="0">
                <a:solidFill>
                  <a:schemeClr val="tx2">
                    <a:lumMod val="50000"/>
                  </a:schemeClr>
                </a:solidFill>
                <a:latin typeface="Segoe UI Light" pitchFamily="34" charset="0"/>
              </a:rPr>
              <a:t> large projects</a:t>
            </a:r>
            <a:endParaRPr lang="ru-RU" sz="4500" dirty="0">
              <a:solidFill>
                <a:srgbClr val="002060"/>
              </a:solidFill>
              <a:latin typeface="Segoe UI Light" pitchFamily="34" charset="0"/>
            </a:endParaRPr>
          </a:p>
        </p:txBody>
      </p:sp>
      <p:cxnSp>
        <p:nvCxnSpPr>
          <p:cNvPr id="5" name="Пряма сполучна лінія 26"/>
          <p:cNvCxnSpPr/>
          <p:nvPr/>
        </p:nvCxnSpPr>
        <p:spPr>
          <a:xfrm rot="5400000">
            <a:off x="6384030" y="854962"/>
            <a:ext cx="1071570" cy="361730"/>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10"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13" name="Содержимое 8"/>
          <p:cNvGraphicFramePr>
            <a:graphicFrameLocks/>
          </p:cNvGraphicFramePr>
          <p:nvPr/>
        </p:nvGraphicFramePr>
        <p:xfrm>
          <a:off x="0" y="6215082"/>
          <a:ext cx="9533764" cy="785794"/>
        </p:xfrm>
        <a:graphic>
          <a:graphicData uri="http://schemas.openxmlformats.org/drawingml/2006/table">
            <a:tbl>
              <a:tblPr firstRow="1" bandRow="1">
                <a:tableStyleId>{2D5ABB26-0587-4C30-8999-92F81FD0307C}</a:tableStyleId>
              </a:tblPr>
              <a:tblGrid>
                <a:gridCol w="9533764"/>
              </a:tblGrid>
              <a:tr h="7857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Segoe UI" pitchFamily="34" charset="0"/>
                          <a:ea typeface="Segoe UI" pitchFamily="34" charset="0"/>
                          <a:cs typeface="Segoe UI" pitchFamily="34" charset="0"/>
                        </a:rPr>
                        <a:t>Construction of a specialized service center in </a:t>
                      </a:r>
                      <a:r>
                        <a:rPr lang="en-US" sz="1600" kern="1200" dirty="0" err="1" smtClean="0">
                          <a:solidFill>
                            <a:schemeClr val="tx1"/>
                          </a:solidFill>
                          <a:latin typeface="Segoe UI" pitchFamily="34" charset="0"/>
                          <a:ea typeface="Segoe UI" pitchFamily="34" charset="0"/>
                          <a:cs typeface="Segoe UI" pitchFamily="34" charset="0"/>
                        </a:rPr>
                        <a:t>Atyrau</a:t>
                      </a:r>
                      <a:endParaRPr lang="ru-RU" sz="1600" kern="1200" dirty="0" smtClean="0">
                        <a:solidFill>
                          <a:schemeClr val="tx1"/>
                        </a:solidFill>
                        <a:latin typeface="Segoe UI" pitchFamily="34" charset="0"/>
                        <a:ea typeface="Segoe UI" pitchFamily="34" charset="0"/>
                        <a:cs typeface="Segoe UI" pitchFamily="34" charset="0"/>
                      </a:endParaRPr>
                    </a:p>
                    <a:p>
                      <a:pPr algn="ctr"/>
                      <a:endParaRPr lang="ru-RU" sz="15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pic>
        <p:nvPicPr>
          <p:cNvPr id="2051" name="Picture 3" descr="D:\акгуль\инфо - для сайта\ФОТО\6\WhatsApp Image 2018-09-13 at 15.09.23 (1) - копия.jpeg"/>
          <p:cNvPicPr>
            <a:picLocks noChangeAspect="1" noChangeArrowheads="1"/>
          </p:cNvPicPr>
          <p:nvPr/>
        </p:nvPicPr>
        <p:blipFill>
          <a:blip r:embed="rId2"/>
          <a:srcRect/>
          <a:stretch>
            <a:fillRect/>
          </a:stretch>
        </p:blipFill>
        <p:spPr bwMode="auto">
          <a:xfrm>
            <a:off x="309530" y="1857364"/>
            <a:ext cx="4572032" cy="4143404"/>
          </a:xfrm>
          <a:prstGeom prst="rect">
            <a:avLst/>
          </a:prstGeom>
          <a:noFill/>
        </p:spPr>
      </p:pic>
      <p:pic>
        <p:nvPicPr>
          <p:cNvPr id="2052" name="Picture 4" descr="D:\акгуль\инфо - для сайта\ФОТО\6\WhatsApp Image 2018-09-13 at 15.09.22 (1) - копия.jpeg"/>
          <p:cNvPicPr>
            <a:picLocks noChangeAspect="1" noChangeArrowheads="1"/>
          </p:cNvPicPr>
          <p:nvPr/>
        </p:nvPicPr>
        <p:blipFill>
          <a:blip r:embed="rId3"/>
          <a:srcRect/>
          <a:stretch>
            <a:fillRect/>
          </a:stretch>
        </p:blipFill>
        <p:spPr bwMode="auto">
          <a:xfrm>
            <a:off x="5095876" y="1857364"/>
            <a:ext cx="4500594" cy="4143404"/>
          </a:xfrm>
          <a:prstGeom prst="rect">
            <a:avLst/>
          </a:prstGeom>
          <a:noFill/>
        </p:spPr>
      </p:pic>
      <p:sp>
        <p:nvSpPr>
          <p:cNvPr id="9" name="Прямокутний трикутник 23"/>
          <p:cNvSpPr/>
          <p:nvPr/>
        </p:nvSpPr>
        <p:spPr>
          <a:xfrm rot="8100000">
            <a:off x="360264" y="475489"/>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презентация\Новая папка\SAM_8962.JPG"/>
          <p:cNvPicPr>
            <a:picLocks noChangeAspect="1" noChangeArrowheads="1"/>
          </p:cNvPicPr>
          <p:nvPr/>
        </p:nvPicPr>
        <p:blipFill>
          <a:blip r:embed="rId3" cstate="print"/>
          <a:srcRect/>
          <a:stretch>
            <a:fillRect/>
          </a:stretch>
        </p:blipFill>
        <p:spPr bwMode="auto">
          <a:xfrm>
            <a:off x="6230287" y="0"/>
            <a:ext cx="3675714" cy="2786058"/>
          </a:xfrm>
          <a:prstGeom prst="rect">
            <a:avLst/>
          </a:prstGeom>
          <a:noFill/>
        </p:spPr>
      </p:pic>
      <p:pic>
        <p:nvPicPr>
          <p:cNvPr id="8196" name="Picture 4" descr="D:\Work\AMSTERDAM\GSA\Sors_PP\13\Plashk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36824"/>
            <a:ext cx="6231002" cy="849235"/>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777680" y="2000240"/>
            <a:ext cx="5289730" cy="714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tx2">
                    <a:lumMod val="50000"/>
                  </a:schemeClr>
                </a:solidFill>
                <a:latin typeface="Segoe UI Light" pitchFamily="34" charset="0"/>
              </a:rPr>
              <a:t>Trust of customers is reliable evidence of </a:t>
            </a:r>
            <a:endParaRPr lang="ru-RU" sz="2000" dirty="0" smtClean="0">
              <a:solidFill>
                <a:schemeClr val="tx2">
                  <a:lumMod val="50000"/>
                </a:schemeClr>
              </a:solidFill>
              <a:latin typeface="Segoe UI Light" pitchFamily="34" charset="0"/>
            </a:endParaRPr>
          </a:p>
          <a:p>
            <a:pPr algn="l"/>
            <a:r>
              <a:rPr lang="en-US" sz="2000" dirty="0" smtClean="0">
                <a:solidFill>
                  <a:schemeClr val="tx2">
                    <a:lumMod val="50000"/>
                  </a:schemeClr>
                </a:solidFill>
                <a:latin typeface="Segoe UI Light" pitchFamily="34" charset="0"/>
              </a:rPr>
              <a:t>high quality of our work.</a:t>
            </a:r>
            <a:endParaRPr lang="ru-RU" sz="2000" dirty="0">
              <a:solidFill>
                <a:schemeClr val="tx2">
                  <a:lumMod val="50000"/>
                </a:schemeClr>
              </a:solidFill>
              <a:latin typeface="Segoe UI Light" pitchFamily="34" charset="0"/>
            </a:endParaRPr>
          </a:p>
        </p:txBody>
      </p:sp>
      <p:sp>
        <p:nvSpPr>
          <p:cNvPr id="25" name="Заголовок 1"/>
          <p:cNvSpPr txBox="1">
            <a:spLocks/>
          </p:cNvSpPr>
          <p:nvPr/>
        </p:nvSpPr>
        <p:spPr>
          <a:xfrm>
            <a:off x="719620" y="400764"/>
            <a:ext cx="4884966" cy="8394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chemeClr val="tx2">
                    <a:lumMod val="50000"/>
                  </a:schemeClr>
                </a:solidFill>
                <a:latin typeface="Segoe UI Light" pitchFamily="34" charset="0"/>
              </a:rPr>
              <a:t>Our customers</a:t>
            </a:r>
            <a:endParaRPr lang="ru-RU" sz="5000" dirty="0">
              <a:solidFill>
                <a:schemeClr val="tx2">
                  <a:lumMod val="50000"/>
                </a:schemeClr>
              </a:solidFill>
              <a:latin typeface="Segoe UI Light" pitchFamily="34" charset="0"/>
            </a:endParaRPr>
          </a:p>
        </p:txBody>
      </p:sp>
      <p:sp>
        <p:nvSpPr>
          <p:cNvPr id="26" name="Заголовок 1"/>
          <p:cNvSpPr txBox="1">
            <a:spLocks/>
          </p:cNvSpPr>
          <p:nvPr/>
        </p:nvSpPr>
        <p:spPr>
          <a:xfrm>
            <a:off x="656671" y="1000109"/>
            <a:ext cx="4884966" cy="83942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5000" dirty="0">
              <a:solidFill>
                <a:srgbClr val="173F7A"/>
              </a:solidFill>
              <a:latin typeface="Segoe UI Light" pitchFamily="34" charset="0"/>
            </a:endParaRPr>
          </a:p>
        </p:txBody>
      </p:sp>
      <p:cxnSp>
        <p:nvCxnSpPr>
          <p:cNvPr id="27" name="Пряма сполучна лінія 26"/>
          <p:cNvCxnSpPr/>
          <p:nvPr/>
        </p:nvCxnSpPr>
        <p:spPr>
          <a:xfrm rot="5400000">
            <a:off x="4890523" y="776833"/>
            <a:ext cx="642942" cy="232236"/>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graphicFrame>
        <p:nvGraphicFramePr>
          <p:cNvPr id="46" name="Таблица 45"/>
          <p:cNvGraphicFramePr>
            <a:graphicFrameLocks noGrp="1"/>
          </p:cNvGraphicFramePr>
          <p:nvPr/>
        </p:nvGraphicFramePr>
        <p:xfrm>
          <a:off x="772788" y="2857496"/>
          <a:ext cx="8650716" cy="4213860"/>
        </p:xfrm>
        <a:graphic>
          <a:graphicData uri="http://schemas.openxmlformats.org/drawingml/2006/table">
            <a:tbl>
              <a:tblPr firstRow="1" bandRow="1">
                <a:tableStyleId>{2D5ABB26-0587-4C30-8999-92F81FD0307C}</a:tableStyleId>
              </a:tblPr>
              <a:tblGrid>
                <a:gridCol w="2883572"/>
                <a:gridCol w="2883572"/>
                <a:gridCol w="2883572"/>
              </a:tblGrid>
              <a:tr h="3143272">
                <a:tc>
                  <a:txBody>
                    <a:bodyPr/>
                    <a:lstStyle/>
                    <a:p>
                      <a:r>
                        <a:rPr lang="en-US" sz="1500" kern="1200" dirty="0" smtClean="0">
                          <a:solidFill>
                            <a:schemeClr val="tx1"/>
                          </a:solidFill>
                          <a:latin typeface="Segoe UI" pitchFamily="34" charset="0"/>
                          <a:ea typeface="Segoe UI" pitchFamily="34" charset="0"/>
                          <a:cs typeface="Segoe UI" pitchFamily="34" charset="0"/>
                        </a:rPr>
                        <a:t>- RSI "Committee on Water Resources of the Ministry of Agriculture"</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SI</a:t>
                      </a:r>
                      <a:r>
                        <a:rPr lang="en-US" sz="1800" kern="1200" dirty="0" smtClean="0">
                          <a:solidFill>
                            <a:schemeClr val="tx1"/>
                          </a:solidFill>
                          <a:latin typeface="+mn-lt"/>
                          <a:ea typeface="+mn-ea"/>
                          <a:cs typeface="+mn-cs"/>
                        </a:rPr>
                        <a:t> </a:t>
                      </a:r>
                      <a:r>
                        <a:rPr lang="en-US" sz="1500" kern="1200" dirty="0" smtClean="0">
                          <a:solidFill>
                            <a:schemeClr val="tx1"/>
                          </a:solidFill>
                          <a:latin typeface="Segoe UI" pitchFamily="34" charset="0"/>
                          <a:ea typeface="Segoe UI" pitchFamily="34" charset="0"/>
                          <a:cs typeface="Segoe UI" pitchFamily="34" charset="0"/>
                        </a:rPr>
                        <a:t> "Construction Management WKO"</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a:t>
                      </a:r>
                      <a:r>
                        <a:rPr lang="en-US" sz="1500" kern="1200" baseline="0" dirty="0" smtClean="0">
                          <a:solidFill>
                            <a:schemeClr val="tx1"/>
                          </a:solidFill>
                          <a:latin typeface="Segoe UI" pitchFamily="34" charset="0"/>
                          <a:ea typeface="Segoe UI" pitchFamily="34" charset="0"/>
                          <a:cs typeface="Segoe UI" pitchFamily="34" charset="0"/>
                        </a:rPr>
                        <a:t> </a:t>
                      </a:r>
                      <a:r>
                        <a:rPr lang="en-US" sz="1500" kern="1200" dirty="0" smtClean="0">
                          <a:solidFill>
                            <a:schemeClr val="tx1"/>
                          </a:solidFill>
                          <a:latin typeface="Segoe UI" pitchFamily="34" charset="0"/>
                          <a:ea typeface="Segoe UI" pitchFamily="34" charset="0"/>
                          <a:cs typeface="Segoe UI" pitchFamily="34" charset="0"/>
                        </a:rPr>
                        <a:t>SI</a:t>
                      </a:r>
                      <a:r>
                        <a:rPr lang="en-US" sz="1800" kern="1200" dirty="0" smtClean="0">
                          <a:solidFill>
                            <a:schemeClr val="tx1"/>
                          </a:solidFill>
                          <a:latin typeface="+mn-lt"/>
                          <a:ea typeface="+mn-ea"/>
                          <a:cs typeface="+mn-cs"/>
                        </a:rPr>
                        <a:t> </a:t>
                      </a:r>
                      <a:r>
                        <a:rPr lang="en-US" sz="1500" kern="1200" dirty="0" smtClean="0">
                          <a:solidFill>
                            <a:schemeClr val="tx1"/>
                          </a:solidFill>
                          <a:latin typeface="Segoe UI" pitchFamily="34" charset="0"/>
                          <a:ea typeface="Segoe UI" pitchFamily="34" charset="0"/>
                          <a:cs typeface="Segoe UI" pitchFamily="34" charset="0"/>
                        </a:rPr>
                        <a:t> "Construction Department of Uralsk"</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a:t>
                      </a:r>
                      <a:r>
                        <a:rPr lang="en-US" sz="1500" kern="1200" baseline="0" dirty="0" smtClean="0">
                          <a:solidFill>
                            <a:schemeClr val="tx1"/>
                          </a:solidFill>
                          <a:latin typeface="Segoe UI" pitchFamily="34" charset="0"/>
                          <a:ea typeface="Segoe UI" pitchFamily="34" charset="0"/>
                          <a:cs typeface="Segoe UI" pitchFamily="34" charset="0"/>
                        </a:rPr>
                        <a:t> </a:t>
                      </a:r>
                      <a:r>
                        <a:rPr lang="en-US" sz="1500" kern="1200" dirty="0" smtClean="0">
                          <a:solidFill>
                            <a:schemeClr val="tx1"/>
                          </a:solidFill>
                          <a:latin typeface="Segoe UI" pitchFamily="34" charset="0"/>
                          <a:ea typeface="Segoe UI" pitchFamily="34" charset="0"/>
                          <a:cs typeface="Segoe UI" pitchFamily="34" charset="0"/>
                        </a:rPr>
                        <a:t>SI</a:t>
                      </a:r>
                      <a:r>
                        <a:rPr lang="en-US" sz="1800" kern="1200" dirty="0" smtClean="0">
                          <a:solidFill>
                            <a:schemeClr val="tx1"/>
                          </a:solidFill>
                          <a:latin typeface="+mn-lt"/>
                          <a:ea typeface="+mn-ea"/>
                          <a:cs typeface="+mn-cs"/>
                        </a:rPr>
                        <a:t> </a:t>
                      </a:r>
                      <a:r>
                        <a:rPr lang="en-US" sz="1500" kern="1200" dirty="0" smtClean="0">
                          <a:solidFill>
                            <a:schemeClr val="tx1"/>
                          </a:solidFill>
                          <a:latin typeface="Segoe UI" pitchFamily="34" charset="0"/>
                          <a:ea typeface="Segoe UI" pitchFamily="34" charset="0"/>
                          <a:cs typeface="Segoe UI" pitchFamily="34" charset="0"/>
                        </a:rPr>
                        <a:t> "Office of Passenger Transport and Highways"</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a:t>
                      </a:r>
                      <a:r>
                        <a:rPr lang="en-US" sz="1500" kern="1200" baseline="0" dirty="0" smtClean="0">
                          <a:solidFill>
                            <a:schemeClr val="tx1"/>
                          </a:solidFill>
                          <a:latin typeface="Segoe UI" pitchFamily="34" charset="0"/>
                          <a:ea typeface="Segoe UI" pitchFamily="34" charset="0"/>
                          <a:cs typeface="Segoe UI" pitchFamily="34" charset="0"/>
                        </a:rPr>
                        <a:t> </a:t>
                      </a:r>
                      <a:r>
                        <a:rPr lang="en-US" sz="1500" kern="1200" dirty="0" smtClean="0">
                          <a:solidFill>
                            <a:schemeClr val="tx1"/>
                          </a:solidFill>
                          <a:latin typeface="Segoe UI" pitchFamily="34" charset="0"/>
                          <a:ea typeface="Segoe UI" pitchFamily="34" charset="0"/>
                          <a:cs typeface="Segoe UI" pitchFamily="34" charset="0"/>
                        </a:rPr>
                        <a:t>SI</a:t>
                      </a:r>
                      <a:r>
                        <a:rPr lang="en-US" sz="1800" kern="1200" dirty="0" smtClean="0">
                          <a:solidFill>
                            <a:schemeClr val="tx1"/>
                          </a:solidFill>
                          <a:latin typeface="+mn-lt"/>
                          <a:ea typeface="+mn-ea"/>
                          <a:cs typeface="+mn-cs"/>
                        </a:rPr>
                        <a:t> </a:t>
                      </a:r>
                      <a:r>
                        <a:rPr lang="en-US" sz="1500" kern="1200" dirty="0" smtClean="0">
                          <a:solidFill>
                            <a:schemeClr val="tx1"/>
                          </a:solidFill>
                          <a:latin typeface="Segoe UI" pitchFamily="34" charset="0"/>
                          <a:ea typeface="Segoe UI" pitchFamily="34" charset="0"/>
                          <a:cs typeface="Segoe UI" pitchFamily="34" charset="0"/>
                        </a:rPr>
                        <a:t> "Department of Architecture, Urban Construction and Construction of </a:t>
                      </a:r>
                      <a:r>
                        <a:rPr lang="en-US" sz="1500" kern="1200" dirty="0" err="1" smtClean="0">
                          <a:solidFill>
                            <a:schemeClr val="tx1"/>
                          </a:solidFill>
                          <a:latin typeface="Segoe UI" pitchFamily="34" charset="0"/>
                          <a:ea typeface="Segoe UI" pitchFamily="34" charset="0"/>
                          <a:cs typeface="Segoe UI" pitchFamily="34" charset="0"/>
                        </a:rPr>
                        <a:t>Bokeyorda</a:t>
                      </a:r>
                      <a:r>
                        <a:rPr lang="en-US" sz="1500" kern="1200" dirty="0" smtClean="0">
                          <a:solidFill>
                            <a:schemeClr val="tx1"/>
                          </a:solidFill>
                          <a:latin typeface="Segoe UI" pitchFamily="34" charset="0"/>
                          <a:ea typeface="Segoe UI" pitchFamily="34" charset="0"/>
                          <a:cs typeface="Segoe UI" pitchFamily="34" charset="0"/>
                        </a:rPr>
                        <a:t> District"</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a:t>
                      </a:r>
                      <a:r>
                        <a:rPr lang="en-US" sz="1500" kern="1200" baseline="0" dirty="0" smtClean="0">
                          <a:solidFill>
                            <a:schemeClr val="tx1"/>
                          </a:solidFill>
                          <a:latin typeface="Segoe UI" pitchFamily="34" charset="0"/>
                          <a:ea typeface="Segoe UI" pitchFamily="34" charset="0"/>
                          <a:cs typeface="Segoe UI" pitchFamily="34" charset="0"/>
                        </a:rPr>
                        <a:t> </a:t>
                      </a:r>
                      <a:r>
                        <a:rPr lang="en-US" sz="1500" kern="1200" dirty="0" smtClean="0">
                          <a:solidFill>
                            <a:schemeClr val="tx1"/>
                          </a:solidFill>
                          <a:latin typeface="Segoe UI" pitchFamily="34" charset="0"/>
                          <a:ea typeface="Segoe UI" pitchFamily="34" charset="0"/>
                          <a:cs typeface="Segoe UI" pitchFamily="34" charset="0"/>
                        </a:rPr>
                        <a:t>GU "</a:t>
                      </a:r>
                      <a:r>
                        <a:rPr lang="en-US" sz="1500" kern="1200" dirty="0" err="1" smtClean="0">
                          <a:solidFill>
                            <a:schemeClr val="tx1"/>
                          </a:solidFill>
                          <a:latin typeface="Segoe UI" pitchFamily="34" charset="0"/>
                          <a:ea typeface="Segoe UI" pitchFamily="34" charset="0"/>
                          <a:cs typeface="Segoe UI" pitchFamily="34" charset="0"/>
                        </a:rPr>
                        <a:t>Zhangalinsky</a:t>
                      </a:r>
                      <a:r>
                        <a:rPr lang="en-US" sz="1500" kern="1200" dirty="0" smtClean="0">
                          <a:solidFill>
                            <a:schemeClr val="tx1"/>
                          </a:solidFill>
                          <a:latin typeface="Segoe UI" pitchFamily="34" charset="0"/>
                          <a:ea typeface="Segoe UI" pitchFamily="34" charset="0"/>
                          <a:cs typeface="Segoe UI" pitchFamily="34" charset="0"/>
                        </a:rPr>
                        <a:t> district department of education</a:t>
                      </a:r>
                      <a:endParaRPr lang="ru-RU" sz="1500" kern="1200" dirty="0" smtClean="0">
                        <a:solidFill>
                          <a:schemeClr val="tx1"/>
                        </a:solidFill>
                        <a:latin typeface="Segoe UI" pitchFamily="34" charset="0"/>
                        <a:ea typeface="Segoe UI" pitchFamily="34" charset="0"/>
                        <a:cs typeface="Segoe UI" pitchFamily="34" charset="0"/>
                      </a:endParaRPr>
                    </a:p>
                    <a:p>
                      <a:r>
                        <a:rPr lang="en-US" sz="1800" kern="1200" dirty="0" smtClean="0">
                          <a:solidFill>
                            <a:schemeClr val="tx1"/>
                          </a:solidFill>
                          <a:latin typeface="Segoe UI" pitchFamily="34" charset="0"/>
                          <a:ea typeface="Segoe UI" pitchFamily="34" charset="0"/>
                          <a:cs typeface="Segoe UI" pitchFamily="34" charset="0"/>
                        </a:rPr>
                        <a:t> </a:t>
                      </a:r>
                      <a:endParaRPr lang="ru-RU" sz="1800" kern="1200" dirty="0" smtClean="0">
                        <a:solidFill>
                          <a:schemeClr val="tx1"/>
                        </a:solidFill>
                        <a:latin typeface="Segoe UI" pitchFamily="34" charset="0"/>
                        <a:ea typeface="Segoe UI" pitchFamily="34" charset="0"/>
                        <a:cs typeface="Segoe UI" pitchFamily="34" charset="0"/>
                      </a:endParaRPr>
                    </a:p>
                    <a:p>
                      <a:endParaRPr lang="ru-RU" sz="1550" dirty="0">
                        <a:solidFill>
                          <a:schemeClr val="tx1">
                            <a:lumMod val="95000"/>
                            <a:lumOff val="5000"/>
                          </a:schemeClr>
                        </a:solidFill>
                        <a:latin typeface="Segoe UI" pitchFamily="34" charset="0"/>
                        <a:ea typeface="Segoe UI" pitchFamily="34" charset="0"/>
                        <a:cs typeface="Segoe UI" pitchFamily="34" charset="0"/>
                      </a:endParaRPr>
                    </a:p>
                  </a:txBody>
                  <a:tcPr marL="74314" marR="74314"/>
                </a:tc>
                <a:tc>
                  <a:txBody>
                    <a:bodyPr/>
                    <a:lstStyle/>
                    <a:p>
                      <a:r>
                        <a:rPr lang="en-US" sz="1500" kern="1200" dirty="0" smtClean="0">
                          <a:solidFill>
                            <a:schemeClr val="tx1"/>
                          </a:solidFill>
                          <a:latin typeface="Segoe UI" pitchFamily="34" charset="0"/>
                          <a:ea typeface="Segoe UI" pitchFamily="34" charset="0"/>
                          <a:cs typeface="Segoe UI" pitchFamily="34" charset="0"/>
                        </a:rPr>
                        <a:t>- SI</a:t>
                      </a:r>
                      <a:r>
                        <a:rPr lang="en-US" sz="1800" kern="1200" dirty="0" smtClean="0">
                          <a:solidFill>
                            <a:schemeClr val="tx1"/>
                          </a:solidFill>
                          <a:latin typeface="+mn-lt"/>
                          <a:ea typeface="+mn-ea"/>
                          <a:cs typeface="+mn-cs"/>
                        </a:rPr>
                        <a:t> </a:t>
                      </a:r>
                      <a:r>
                        <a:rPr lang="en-US" sz="1500" kern="1200" dirty="0" smtClean="0">
                          <a:solidFill>
                            <a:schemeClr val="tx1"/>
                          </a:solidFill>
                          <a:latin typeface="Segoe UI" pitchFamily="34" charset="0"/>
                          <a:ea typeface="Segoe UI" pitchFamily="34" charset="0"/>
                          <a:cs typeface="Segoe UI" pitchFamily="34" charset="0"/>
                        </a:rPr>
                        <a:t> "Construction Management of </a:t>
                      </a:r>
                      <a:r>
                        <a:rPr lang="en-US" sz="1500" kern="1200" dirty="0" err="1" smtClean="0">
                          <a:solidFill>
                            <a:schemeClr val="tx1"/>
                          </a:solidFill>
                          <a:latin typeface="Segoe UI" pitchFamily="34" charset="0"/>
                          <a:ea typeface="Segoe UI" pitchFamily="34" charset="0"/>
                          <a:cs typeface="Segoe UI" pitchFamily="34" charset="0"/>
                        </a:rPr>
                        <a:t>Atyrau</a:t>
                      </a:r>
                      <a:r>
                        <a:rPr lang="en-US" sz="1500" kern="1200" dirty="0" smtClean="0">
                          <a:solidFill>
                            <a:schemeClr val="tx1"/>
                          </a:solidFill>
                          <a:latin typeface="Segoe UI" pitchFamily="34" charset="0"/>
                          <a:ea typeface="Segoe UI" pitchFamily="34" charset="0"/>
                          <a:cs typeface="Segoe UI" pitchFamily="34" charset="0"/>
                        </a:rPr>
                        <a:t> region"</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SI</a:t>
                      </a:r>
                      <a:r>
                        <a:rPr lang="en-US" sz="1800" kern="1200" dirty="0" smtClean="0">
                          <a:solidFill>
                            <a:schemeClr val="tx1"/>
                          </a:solidFill>
                          <a:latin typeface="+mn-lt"/>
                          <a:ea typeface="+mn-ea"/>
                          <a:cs typeface="+mn-cs"/>
                        </a:rPr>
                        <a:t> </a:t>
                      </a:r>
                      <a:r>
                        <a:rPr lang="en-US" sz="1500" kern="1200" dirty="0" smtClean="0">
                          <a:solidFill>
                            <a:schemeClr val="tx1"/>
                          </a:solidFill>
                          <a:latin typeface="Segoe UI" pitchFamily="34" charset="0"/>
                          <a:ea typeface="Segoe UI" pitchFamily="34" charset="0"/>
                          <a:cs typeface="Segoe UI" pitchFamily="34" charset="0"/>
                        </a:rPr>
                        <a:t> "</a:t>
                      </a:r>
                      <a:r>
                        <a:rPr lang="en-US" sz="1500" kern="1200" dirty="0" err="1" smtClean="0">
                          <a:solidFill>
                            <a:schemeClr val="tx1"/>
                          </a:solidFill>
                          <a:latin typeface="Segoe UI" pitchFamily="34" charset="0"/>
                          <a:ea typeface="Segoe UI" pitchFamily="34" charset="0"/>
                          <a:cs typeface="Segoe UI" pitchFamily="34" charset="0"/>
                        </a:rPr>
                        <a:t>Akzhaiksky</a:t>
                      </a:r>
                      <a:r>
                        <a:rPr lang="en-US" sz="1500" kern="1200" dirty="0" smtClean="0">
                          <a:solidFill>
                            <a:schemeClr val="tx1"/>
                          </a:solidFill>
                          <a:latin typeface="Segoe UI" pitchFamily="34" charset="0"/>
                          <a:ea typeface="Segoe UI" pitchFamily="34" charset="0"/>
                          <a:cs typeface="Segoe UI" pitchFamily="34" charset="0"/>
                        </a:rPr>
                        <a:t> District Department of Housing and Communal Services, Passenger Transport and Highways"</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Condensate JSC</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Zhaikmunai</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Ural Petrochemical Company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Kazmontazhservis</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Ural-</a:t>
                      </a:r>
                      <a:r>
                        <a:rPr lang="en-US" sz="1500" kern="1200" dirty="0" err="1" smtClean="0">
                          <a:solidFill>
                            <a:schemeClr val="tx1"/>
                          </a:solidFill>
                          <a:latin typeface="Segoe UI" pitchFamily="34" charset="0"/>
                          <a:ea typeface="Segoe UI" pitchFamily="34" charset="0"/>
                          <a:cs typeface="Segoe UI" pitchFamily="34" charset="0"/>
                        </a:rPr>
                        <a:t>Krov</a:t>
                      </a:r>
                      <a:r>
                        <a:rPr lang="en-US" sz="1500" kern="1200" dirty="0" smtClean="0">
                          <a:solidFill>
                            <a:schemeClr val="tx1"/>
                          </a:solidFill>
                          <a:latin typeface="Segoe UI" pitchFamily="34" charset="0"/>
                          <a:ea typeface="Segoe UI" pitchFamily="34" charset="0"/>
                          <a:cs typeface="Segoe UI" pitchFamily="34" charset="0"/>
                        </a:rPr>
                        <a:t>-</a:t>
                      </a:r>
                      <a:r>
                        <a:rPr lang="en-US" sz="1500" kern="1200" dirty="0" err="1" smtClean="0">
                          <a:solidFill>
                            <a:schemeClr val="tx1"/>
                          </a:solidFill>
                          <a:latin typeface="Segoe UI" pitchFamily="34" charset="0"/>
                          <a:ea typeface="Segoe UI" pitchFamily="34" charset="0"/>
                          <a:cs typeface="Segoe UI" pitchFamily="34" charset="0"/>
                        </a:rPr>
                        <a:t>Avto</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ru-RU" sz="1500" kern="1200" dirty="0" smtClean="0">
                          <a:solidFill>
                            <a:schemeClr val="tx1"/>
                          </a:solidFill>
                          <a:latin typeface="Segoe UI" pitchFamily="34" charset="0"/>
                          <a:ea typeface="Segoe UI" pitchFamily="34" charset="0"/>
                          <a:cs typeface="Segoe UI" pitchFamily="34" charset="0"/>
                        </a:rPr>
                        <a:t>- </a:t>
                      </a:r>
                      <a:r>
                        <a:rPr lang="en-US" sz="1500" kern="1200" dirty="0" err="1" smtClean="0">
                          <a:solidFill>
                            <a:schemeClr val="tx1"/>
                          </a:solidFill>
                          <a:latin typeface="Segoe UI" pitchFamily="34" charset="0"/>
                          <a:ea typeface="Segoe UI" pitchFamily="34" charset="0"/>
                          <a:cs typeface="Segoe UI" pitchFamily="34" charset="0"/>
                        </a:rPr>
                        <a:t>KazTransoil</a:t>
                      </a:r>
                      <a:r>
                        <a:rPr lang="en-US" sz="1500" kern="1200" baseline="0" dirty="0" smtClean="0">
                          <a:solidFill>
                            <a:schemeClr val="tx1"/>
                          </a:solidFill>
                          <a:latin typeface="Segoe UI" pitchFamily="34" charset="0"/>
                          <a:ea typeface="Segoe UI" pitchFamily="34" charset="0"/>
                          <a:cs typeface="Segoe UI" pitchFamily="34" charset="0"/>
                        </a:rPr>
                        <a:t> JSC</a:t>
                      </a:r>
                      <a:endParaRPr lang="ru-RU" sz="1500" kern="1200" dirty="0">
                        <a:solidFill>
                          <a:schemeClr val="tx1"/>
                        </a:solidFill>
                        <a:latin typeface="Segoe UI" pitchFamily="34" charset="0"/>
                        <a:ea typeface="Segoe UI" pitchFamily="34" charset="0"/>
                        <a:cs typeface="Segoe UI" pitchFamily="34" charset="0"/>
                      </a:endParaRPr>
                    </a:p>
                  </a:txBody>
                  <a:tcPr marL="74314" marR="74314"/>
                </a:tc>
                <a:tc>
                  <a:txBody>
                    <a:bodyPr/>
                    <a:lstStyle/>
                    <a:p>
                      <a:r>
                        <a:rPr lang="en-US" sz="1500" kern="1200" dirty="0" smtClean="0">
                          <a:solidFill>
                            <a:schemeClr val="tx1"/>
                          </a:solidFill>
                          <a:latin typeface="Segoe UI" pitchFamily="34" charset="0"/>
                          <a:ea typeface="Segoe UI" pitchFamily="34" charset="0"/>
                          <a:cs typeface="Segoe UI" pitchFamily="34" charset="0"/>
                        </a:rPr>
                        <a:t>- Ural Oil and Gas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ORLI A.Z.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Business-Region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Kubley</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ALEM GROUP KAZAKHSTAN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Grand Oil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Taukel</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Gazstroy</a:t>
                      </a:r>
                      <a:r>
                        <a:rPr lang="en-US" sz="1500" kern="1200" dirty="0" smtClean="0">
                          <a:solidFill>
                            <a:schemeClr val="tx1"/>
                          </a:solidFill>
                          <a:latin typeface="Segoe UI" pitchFamily="34" charset="0"/>
                          <a:ea typeface="Segoe UI" pitchFamily="34" charset="0"/>
                          <a:cs typeface="Segoe UI" pitchFamily="34" charset="0"/>
                        </a:rPr>
                        <a:t> </a:t>
                      </a:r>
                      <a:r>
                        <a:rPr lang="en-US" sz="1500" kern="1200" dirty="0" err="1" smtClean="0">
                          <a:solidFill>
                            <a:schemeClr val="tx1"/>
                          </a:solidFill>
                          <a:latin typeface="Segoe UI" pitchFamily="34" charset="0"/>
                          <a:ea typeface="Segoe UI" pitchFamily="34" charset="0"/>
                          <a:cs typeface="Segoe UI" pitchFamily="34" charset="0"/>
                        </a:rPr>
                        <a:t>Yug</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Zhayyk</a:t>
                      </a:r>
                      <a:r>
                        <a:rPr lang="en-US" sz="1500" kern="1200" dirty="0" smtClean="0">
                          <a:solidFill>
                            <a:schemeClr val="tx1"/>
                          </a:solidFill>
                          <a:latin typeface="Segoe UI" pitchFamily="34" charset="0"/>
                          <a:ea typeface="Segoe UI" pitchFamily="34" charset="0"/>
                          <a:cs typeface="Segoe UI" pitchFamily="34" charset="0"/>
                        </a:rPr>
                        <a:t> Agro LTD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t>
                      </a:r>
                      <a:r>
                        <a:rPr lang="en-US" sz="1500" kern="1200" dirty="0" err="1" smtClean="0">
                          <a:solidFill>
                            <a:schemeClr val="tx1"/>
                          </a:solidFill>
                          <a:latin typeface="Segoe UI" pitchFamily="34" charset="0"/>
                          <a:ea typeface="Segoe UI" pitchFamily="34" charset="0"/>
                          <a:cs typeface="Segoe UI" pitchFamily="34" charset="0"/>
                        </a:rPr>
                        <a:t>KazSaudaShina</a:t>
                      </a:r>
                      <a:r>
                        <a:rPr lang="en-US" sz="1500" kern="1200" dirty="0" smtClean="0">
                          <a:solidFill>
                            <a:schemeClr val="tx1"/>
                          </a:solidFill>
                          <a:latin typeface="Segoe UI" pitchFamily="34" charset="0"/>
                          <a:ea typeface="Segoe UI" pitchFamily="34" charset="0"/>
                          <a:cs typeface="Segoe UI" pitchFamily="34" charset="0"/>
                        </a:rPr>
                        <a:t> LLP</a:t>
                      </a:r>
                      <a:endParaRPr lang="ru-RU" sz="1500" kern="1200" dirty="0" smtClean="0">
                        <a:solidFill>
                          <a:schemeClr val="tx1"/>
                        </a:solidFill>
                        <a:latin typeface="Segoe UI" pitchFamily="34" charset="0"/>
                        <a:ea typeface="Segoe UI" pitchFamily="34" charset="0"/>
                        <a:cs typeface="Segoe UI" pitchFamily="34" charset="0"/>
                      </a:endParaRPr>
                    </a:p>
                    <a:p>
                      <a:r>
                        <a:rPr lang="en-US" sz="1500" kern="1200" dirty="0" smtClean="0">
                          <a:solidFill>
                            <a:schemeClr val="tx1"/>
                          </a:solidFill>
                          <a:latin typeface="Segoe UI" pitchFamily="34" charset="0"/>
                          <a:ea typeface="Segoe UI" pitchFamily="34" charset="0"/>
                          <a:cs typeface="Segoe UI" pitchFamily="34" charset="0"/>
                        </a:rPr>
                        <a:t>  - Ali Word Company LLP</a:t>
                      </a:r>
                    </a:p>
                    <a:p>
                      <a:r>
                        <a:rPr lang="en-US" sz="1500" kern="1200" dirty="0" smtClean="0">
                          <a:solidFill>
                            <a:schemeClr val="tx1"/>
                          </a:solidFill>
                          <a:latin typeface="Segoe UI" pitchFamily="34" charset="0"/>
                          <a:ea typeface="Segoe UI" pitchFamily="34" charset="0"/>
                          <a:cs typeface="Segoe UI" pitchFamily="34" charset="0"/>
                        </a:rPr>
                        <a:t>  - KEGOC</a:t>
                      </a:r>
                      <a:r>
                        <a:rPr lang="en-US" sz="1500" kern="1200" baseline="0" dirty="0" smtClean="0">
                          <a:solidFill>
                            <a:schemeClr val="tx1"/>
                          </a:solidFill>
                          <a:latin typeface="Segoe UI" pitchFamily="34" charset="0"/>
                          <a:ea typeface="Segoe UI" pitchFamily="34" charset="0"/>
                          <a:cs typeface="Segoe UI" pitchFamily="34" charset="0"/>
                        </a:rPr>
                        <a:t> JSC</a:t>
                      </a:r>
                      <a:endParaRPr lang="ru-RU" sz="1500" kern="1200" dirty="0">
                        <a:solidFill>
                          <a:schemeClr val="tx1"/>
                        </a:solidFill>
                        <a:latin typeface="Segoe UI" pitchFamily="34" charset="0"/>
                        <a:ea typeface="Segoe UI" pitchFamily="34" charset="0"/>
                        <a:cs typeface="Segoe UI" pitchFamily="34" charset="0"/>
                      </a:endParaRPr>
                    </a:p>
                  </a:txBody>
                  <a:tcPr marL="74314" marR="74314"/>
                </a:tc>
              </a:tr>
            </a:tbl>
          </a:graphicData>
        </a:graphic>
      </p:graphicFrame>
      <p:pic>
        <p:nvPicPr>
          <p:cNvPr id="48" name="Picture 4" descr="D:\Work\AMSTERDAM\GSA\Sors_PP\13\Plashk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072206"/>
            <a:ext cx="9539621" cy="500066"/>
          </a:xfrm>
          <a:prstGeom prst="rect">
            <a:avLst/>
          </a:prstGeom>
          <a:noFill/>
          <a:extLst>
            <a:ext uri="{909E8E84-426E-40DD-AFC4-6F175D3DCCD1}">
              <a14:hiddenFill xmlns:a14="http://schemas.microsoft.com/office/drawing/2010/main">
                <a:solidFill>
                  <a:srgbClr val="FFFFFF"/>
                </a:solidFill>
              </a14:hiddenFill>
            </a:ext>
          </a:extLst>
        </p:spPr>
      </p:pic>
      <p:sp>
        <p:nvSpPr>
          <p:cNvPr id="52" name="Прямоугольник 51"/>
          <p:cNvSpPr/>
          <p:nvPr/>
        </p:nvSpPr>
        <p:spPr>
          <a:xfrm>
            <a:off x="772788" y="6143644"/>
            <a:ext cx="8360423" cy="369332"/>
          </a:xfrm>
          <a:prstGeom prst="rect">
            <a:avLst/>
          </a:prstGeom>
        </p:spPr>
        <p:txBody>
          <a:bodyPr wrap="square">
            <a:spAutoFit/>
          </a:bodyPr>
          <a:lstStyle/>
          <a:p>
            <a:r>
              <a:rPr lang="en-US" dirty="0" smtClean="0">
                <a:solidFill>
                  <a:schemeClr val="tx2">
                    <a:lumMod val="50000"/>
                  </a:schemeClr>
                </a:solidFill>
                <a:latin typeface="Segoe UI Light" pitchFamily="34" charset="0"/>
              </a:rPr>
              <a:t>It is really important for us that our partners succeed together with us!</a:t>
            </a:r>
            <a:endParaRPr lang="ru-RU" dirty="0">
              <a:solidFill>
                <a:schemeClr val="tx2">
                  <a:lumMod val="50000"/>
                </a:schemeClr>
              </a:solidFill>
              <a:latin typeface="Segoe UI Light" pitchFamily="34" charset="0"/>
            </a:endParaRPr>
          </a:p>
        </p:txBody>
      </p:sp>
      <p:sp>
        <p:nvSpPr>
          <p:cNvPr id="5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Прямокутник 29"/>
          <p:cNvSpPr/>
          <p:nvPr/>
        </p:nvSpPr>
        <p:spPr>
          <a:xfrm>
            <a:off x="6230286" y="2786059"/>
            <a:ext cx="3675714" cy="45719"/>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Прямокутний трикутник 23"/>
          <p:cNvSpPr/>
          <p:nvPr/>
        </p:nvSpPr>
        <p:spPr>
          <a:xfrm rot="8100000">
            <a:off x="527040" y="663312"/>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849984269"/>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777680" y="2000240"/>
            <a:ext cx="5289730" cy="714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1800" dirty="0">
              <a:solidFill>
                <a:srgbClr val="002060"/>
              </a:solidFill>
              <a:latin typeface="Segoe UI" pitchFamily="34" charset="0"/>
              <a:ea typeface="Segoe UI" pitchFamily="34" charset="0"/>
              <a:cs typeface="Segoe UI" pitchFamily="34" charset="0"/>
            </a:endParaRPr>
          </a:p>
        </p:txBody>
      </p:sp>
      <p:sp>
        <p:nvSpPr>
          <p:cNvPr id="24" name="Прямокутний трикутник 23"/>
          <p:cNvSpPr/>
          <p:nvPr/>
        </p:nvSpPr>
        <p:spPr>
          <a:xfrm rot="8100000">
            <a:off x="527040" y="663312"/>
            <a:ext cx="231821" cy="23952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Заголовок 1"/>
          <p:cNvSpPr txBox="1">
            <a:spLocks/>
          </p:cNvSpPr>
          <p:nvPr/>
        </p:nvSpPr>
        <p:spPr>
          <a:xfrm>
            <a:off x="719620" y="400764"/>
            <a:ext cx="4884966" cy="83942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000" dirty="0" smtClean="0">
                <a:solidFill>
                  <a:srgbClr val="173F7A"/>
                </a:solidFill>
                <a:latin typeface="Segoe UI Light" pitchFamily="34" charset="0"/>
              </a:rPr>
              <a:t>Recommendations</a:t>
            </a:r>
            <a:endParaRPr lang="uk-UA" sz="5000" dirty="0">
              <a:solidFill>
                <a:srgbClr val="173F7A"/>
              </a:solidFill>
              <a:latin typeface="Segoe UI Light" pitchFamily="34" charset="0"/>
            </a:endParaRPr>
          </a:p>
        </p:txBody>
      </p:sp>
      <p:sp>
        <p:nvSpPr>
          <p:cNvPr id="26" name="Заголовок 1"/>
          <p:cNvSpPr txBox="1">
            <a:spLocks/>
          </p:cNvSpPr>
          <p:nvPr/>
        </p:nvSpPr>
        <p:spPr>
          <a:xfrm>
            <a:off x="656671" y="1000109"/>
            <a:ext cx="4884966" cy="83942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uk-UA" sz="5000" dirty="0">
              <a:solidFill>
                <a:srgbClr val="173F7A"/>
              </a:solidFill>
              <a:latin typeface="Segoe UI Light" pitchFamily="34" charset="0"/>
            </a:endParaRPr>
          </a:p>
        </p:txBody>
      </p:sp>
      <p:sp>
        <p:nvSpPr>
          <p:cNvPr id="53"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7" name="Picture 3" descr="C:\Users\User\Desktop\Отзыв от ТОО Жаикмунай_01.jpg"/>
          <p:cNvPicPr>
            <a:picLocks noChangeAspect="1" noChangeArrowheads="1"/>
          </p:cNvPicPr>
          <p:nvPr/>
        </p:nvPicPr>
        <p:blipFill>
          <a:blip r:embed="rId3" cstate="print"/>
          <a:srcRect/>
          <a:stretch>
            <a:fillRect/>
          </a:stretch>
        </p:blipFill>
        <p:spPr bwMode="auto">
          <a:xfrm>
            <a:off x="0" y="1142984"/>
            <a:ext cx="3381364" cy="4572032"/>
          </a:xfrm>
          <a:prstGeom prst="rect">
            <a:avLst/>
          </a:prstGeom>
          <a:noFill/>
        </p:spPr>
      </p:pic>
      <p:pic>
        <p:nvPicPr>
          <p:cNvPr id="1029" name="Picture 5" descr="C:\Users\User\Desktop\Отзыв от АО  Конденсат_01.jpg"/>
          <p:cNvPicPr>
            <a:picLocks noChangeAspect="1" noChangeArrowheads="1"/>
          </p:cNvPicPr>
          <p:nvPr/>
        </p:nvPicPr>
        <p:blipFill>
          <a:blip r:embed="rId4" cstate="print"/>
          <a:srcRect/>
          <a:stretch>
            <a:fillRect/>
          </a:stretch>
        </p:blipFill>
        <p:spPr bwMode="auto">
          <a:xfrm>
            <a:off x="3167051" y="1142984"/>
            <a:ext cx="3714775" cy="5357850"/>
          </a:xfrm>
          <a:prstGeom prst="rect">
            <a:avLst/>
          </a:prstGeom>
          <a:noFill/>
        </p:spPr>
      </p:pic>
      <p:pic>
        <p:nvPicPr>
          <p:cNvPr id="1030" name="Picture 6" descr="C:\Users\User\Desktop\Отзыв Бокейординский р-н_01.jpg"/>
          <p:cNvPicPr>
            <a:picLocks noChangeAspect="1" noChangeArrowheads="1"/>
          </p:cNvPicPr>
          <p:nvPr/>
        </p:nvPicPr>
        <p:blipFill>
          <a:blip r:embed="rId5" cstate="print"/>
          <a:srcRect/>
          <a:stretch>
            <a:fillRect/>
          </a:stretch>
        </p:blipFill>
        <p:spPr bwMode="auto">
          <a:xfrm>
            <a:off x="6738950" y="1071546"/>
            <a:ext cx="3167050" cy="5143536"/>
          </a:xfrm>
          <a:prstGeom prst="rect">
            <a:avLst/>
          </a:prstGeom>
          <a:noFill/>
        </p:spPr>
      </p:pic>
    </p:spTree>
    <p:extLst>
      <p:ext uri="{BB962C8B-B14F-4D97-AF65-F5344CB8AC3E}">
        <p14:creationId xmlns:p14="http://schemas.microsoft.com/office/powerpoint/2010/main" val="384998426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72788" y="1916832"/>
            <a:ext cx="7895955" cy="1296144"/>
          </a:xfrm>
        </p:spPr>
        <p:txBody>
          <a:bodyPr rtlCol="0">
            <a:normAutofit/>
          </a:bodyPr>
          <a:lstStyle/>
          <a:p>
            <a:r>
              <a:rPr lang="en-US" sz="4000" b="1" dirty="0" smtClean="0">
                <a:solidFill>
                  <a:schemeClr val="tx2">
                    <a:lumMod val="50000"/>
                  </a:schemeClr>
                </a:solidFill>
                <a:latin typeface="Segoe UI Light" pitchFamily="34" charset="0"/>
              </a:rPr>
              <a:t>Zhana Consulting LTD LLP</a:t>
            </a:r>
            <a:endParaRPr lang="ru-RU" sz="4000" b="1" dirty="0">
              <a:solidFill>
                <a:schemeClr val="tx2">
                  <a:lumMod val="50000"/>
                </a:schemeClr>
              </a:solidFill>
              <a:latin typeface="Segoe UI Light" pitchFamily="34" charset="0"/>
            </a:endParaRPr>
          </a:p>
        </p:txBody>
      </p:sp>
      <p:sp>
        <p:nvSpPr>
          <p:cNvPr id="3" name="Подзаголовок 2"/>
          <p:cNvSpPr>
            <a:spLocks noGrp="1"/>
          </p:cNvSpPr>
          <p:nvPr>
            <p:ph type="subTitle" idx="1"/>
          </p:nvPr>
        </p:nvSpPr>
        <p:spPr>
          <a:xfrm>
            <a:off x="3037069" y="4286256"/>
            <a:ext cx="3599627" cy="2214578"/>
          </a:xfrm>
        </p:spPr>
        <p:txBody>
          <a:bodyPr rtlCol="0">
            <a:normAutofit fontScale="25000" lnSpcReduction="20000"/>
          </a:bodyPr>
          <a:lstStyle/>
          <a:p>
            <a:endParaRPr lang="ru-RU" sz="9600" dirty="0" smtClean="0">
              <a:solidFill>
                <a:schemeClr val="tx1">
                  <a:lumMod val="95000"/>
                  <a:lumOff val="5000"/>
                </a:schemeClr>
              </a:solidFill>
              <a:latin typeface="Segoe UI Light" pitchFamily="34" charset="0"/>
              <a:cs typeface="Times New Roman" pitchFamily="18" charset="0"/>
            </a:endParaRPr>
          </a:p>
          <a:p>
            <a:r>
              <a:rPr lang="ru-RU" sz="7200" b="1" dirty="0" smtClean="0">
                <a:solidFill>
                  <a:srgbClr val="002060"/>
                </a:solidFill>
                <a:latin typeface="Segoe UI Light" pitchFamily="34" charset="0"/>
              </a:rPr>
              <a:t>55 </a:t>
            </a:r>
            <a:r>
              <a:rPr lang="en-US" sz="7200" b="1" dirty="0" err="1" smtClean="0">
                <a:solidFill>
                  <a:srgbClr val="002060"/>
                </a:solidFill>
                <a:latin typeface="Segoe UI Light" pitchFamily="34" charset="0"/>
              </a:rPr>
              <a:t>Sarayshyk</a:t>
            </a:r>
            <a:r>
              <a:rPr lang="ru-RU" sz="7200" b="1" dirty="0" smtClean="0">
                <a:solidFill>
                  <a:srgbClr val="002060"/>
                </a:solidFill>
                <a:latin typeface="Segoe UI Light" pitchFamily="34" charset="0"/>
              </a:rPr>
              <a:t> </a:t>
            </a:r>
            <a:r>
              <a:rPr lang="en-US" sz="7200" b="1" dirty="0" smtClean="0">
                <a:solidFill>
                  <a:srgbClr val="002060"/>
                </a:solidFill>
                <a:latin typeface="Segoe UI Light" pitchFamily="34" charset="0"/>
              </a:rPr>
              <a:t>street , 090000</a:t>
            </a:r>
            <a:r>
              <a:rPr lang="ru-RU" sz="7200" b="1" dirty="0" smtClean="0">
                <a:solidFill>
                  <a:srgbClr val="002060"/>
                </a:solidFill>
                <a:latin typeface="Segoe UI Light" pitchFamily="34" charset="0"/>
              </a:rPr>
              <a:t> </a:t>
            </a:r>
            <a:r>
              <a:rPr lang="en-US" sz="7200" b="1" dirty="0" smtClean="0">
                <a:solidFill>
                  <a:srgbClr val="002060"/>
                </a:solidFill>
                <a:latin typeface="Segoe UI Light" pitchFamily="34" charset="0"/>
              </a:rPr>
              <a:t>Uralsk, </a:t>
            </a:r>
            <a:r>
              <a:rPr lang="en-US" sz="7200" b="1" dirty="0" err="1" smtClean="0">
                <a:solidFill>
                  <a:srgbClr val="002060"/>
                </a:solidFill>
                <a:latin typeface="Segoe UI Light" pitchFamily="34" charset="0"/>
              </a:rPr>
              <a:t>RoK</a:t>
            </a:r>
            <a:r>
              <a:rPr lang="en-US" sz="7200" b="1" dirty="0" smtClean="0">
                <a:solidFill>
                  <a:srgbClr val="002060"/>
                </a:solidFill>
                <a:latin typeface="Segoe UI Light" pitchFamily="34" charset="0"/>
              </a:rPr>
              <a:t>, office 114</a:t>
            </a:r>
            <a:endParaRPr lang="ru-RU" sz="7200" b="1" dirty="0" smtClean="0">
              <a:solidFill>
                <a:srgbClr val="002060"/>
              </a:solidFill>
              <a:latin typeface="Segoe UI Light" pitchFamily="34" charset="0"/>
            </a:endParaRPr>
          </a:p>
          <a:p>
            <a:r>
              <a:rPr lang="en-US" sz="7200" b="1" dirty="0" smtClean="0">
                <a:solidFill>
                  <a:srgbClr val="002060"/>
                </a:solidFill>
                <a:latin typeface="Segoe UI Light" pitchFamily="34" charset="0"/>
              </a:rPr>
              <a:t>Tel .: +7 (7112) 50-96-70,</a:t>
            </a:r>
            <a:endParaRPr lang="ru-RU" sz="7200" b="1" dirty="0" smtClean="0">
              <a:solidFill>
                <a:srgbClr val="002060"/>
              </a:solidFill>
              <a:latin typeface="Segoe UI Light" pitchFamily="34" charset="0"/>
            </a:endParaRPr>
          </a:p>
          <a:p>
            <a:r>
              <a:rPr lang="en-US" sz="7200" b="1" dirty="0" smtClean="0">
                <a:solidFill>
                  <a:srgbClr val="002060"/>
                </a:solidFill>
                <a:latin typeface="Segoe UI Light" pitchFamily="34" charset="0"/>
              </a:rPr>
              <a:t>50-97-66, 24-32-41</a:t>
            </a:r>
            <a:endParaRPr lang="ru-RU" sz="7200" b="1" dirty="0" smtClean="0">
              <a:solidFill>
                <a:srgbClr val="002060"/>
              </a:solidFill>
              <a:latin typeface="Segoe UI Light" pitchFamily="34" charset="0"/>
            </a:endParaRPr>
          </a:p>
          <a:p>
            <a:r>
              <a:rPr lang="en-US" sz="7200" b="1" dirty="0" smtClean="0">
                <a:solidFill>
                  <a:srgbClr val="002060"/>
                </a:solidFill>
                <a:latin typeface="Segoe UI Light" pitchFamily="34" charset="0"/>
              </a:rPr>
              <a:t>E-mail: </a:t>
            </a:r>
            <a:r>
              <a:rPr lang="en-US" sz="7200" b="1" dirty="0" smtClean="0">
                <a:solidFill>
                  <a:srgbClr val="002060"/>
                </a:solidFill>
                <a:latin typeface="Segoe UI Light" pitchFamily="34" charset="0"/>
                <a:hlinkClick r:id="rId3"/>
              </a:rPr>
              <a:t>zhana.consulting@mail.ru</a:t>
            </a:r>
            <a:endParaRPr lang="en-US" sz="7200" b="1" dirty="0" smtClean="0">
              <a:solidFill>
                <a:srgbClr val="002060"/>
              </a:solidFill>
              <a:latin typeface="Segoe UI Light" pitchFamily="34" charset="0"/>
            </a:endParaRPr>
          </a:p>
          <a:p>
            <a:r>
              <a:rPr lang="en-US" sz="7200" b="1" dirty="0" smtClean="0">
                <a:solidFill>
                  <a:srgbClr val="002060"/>
                </a:solidFill>
                <a:latin typeface="Segoe UI Light" pitchFamily="34" charset="0"/>
              </a:rPr>
              <a:t>Site: zhanaconsulting.kz</a:t>
            </a:r>
            <a:endParaRPr lang="ru-RU" sz="7200" b="1" dirty="0" smtClean="0">
              <a:solidFill>
                <a:srgbClr val="002060"/>
              </a:solidFill>
              <a:latin typeface="Segoe UI Light" pitchFamily="34" charset="0"/>
            </a:endParaRPr>
          </a:p>
          <a:p>
            <a:endParaRPr lang="ru-RU" sz="8000" b="1" dirty="0" smtClean="0">
              <a:solidFill>
                <a:srgbClr val="002060"/>
              </a:solidFill>
              <a:latin typeface="Segoe UI Light" pitchFamily="34" charset="0"/>
              <a:cs typeface="Times New Roman" pitchFamily="18" charset="0"/>
            </a:endParaRPr>
          </a:p>
          <a:p>
            <a:pPr rtl="0"/>
            <a:endParaRPr lang="ru-RU" dirty="0">
              <a:latin typeface="Segoe UI Light" pitchFamily="34" charset="0"/>
            </a:endParaRPr>
          </a:p>
        </p:txBody>
      </p:sp>
      <p:pic>
        <p:nvPicPr>
          <p:cNvPr id="1026" name="Picture 2" descr="C:\Users\Мария\Desktop\Безымянный.png"/>
          <p:cNvPicPr>
            <a:picLocks noChangeAspect="1" noChangeArrowheads="1"/>
          </p:cNvPicPr>
          <p:nvPr/>
        </p:nvPicPr>
        <p:blipFill>
          <a:blip r:embed="rId4" cstate="print"/>
          <a:srcRect/>
          <a:stretch>
            <a:fillRect/>
          </a:stretch>
        </p:blipFill>
        <p:spPr bwMode="auto">
          <a:xfrm>
            <a:off x="3791830" y="428604"/>
            <a:ext cx="2032047" cy="1857388"/>
          </a:xfrm>
          <a:prstGeom prst="rect">
            <a:avLst/>
          </a:prstGeom>
          <a:noFill/>
        </p:spPr>
      </p:pic>
      <p:sp>
        <p:nvSpPr>
          <p:cNvPr id="5" name="Прямоугольник 4"/>
          <p:cNvSpPr/>
          <p:nvPr/>
        </p:nvSpPr>
        <p:spPr>
          <a:xfrm>
            <a:off x="3809992" y="3143249"/>
            <a:ext cx="3857652" cy="1523494"/>
          </a:xfrm>
          <a:prstGeom prst="rect">
            <a:avLst/>
          </a:prstGeom>
        </p:spPr>
        <p:txBody>
          <a:bodyPr wrap="square">
            <a:spAutoFit/>
          </a:bodyPr>
          <a:lstStyle/>
          <a:p>
            <a:r>
              <a:rPr lang="en-US" sz="4800" dirty="0" smtClean="0"/>
              <a:t> </a:t>
            </a:r>
            <a:r>
              <a:rPr lang="en-US" sz="4500" b="1" dirty="0" smtClean="0">
                <a:latin typeface="Segoe UI Light" pitchFamily="34" charset="0"/>
              </a:rPr>
              <a:t>Thanks for</a:t>
            </a:r>
            <a:endParaRPr lang="ru-RU" sz="4500" b="1" dirty="0" smtClean="0">
              <a:latin typeface="Segoe UI Light" pitchFamily="34" charset="0"/>
            </a:endParaRPr>
          </a:p>
          <a:p>
            <a:r>
              <a:rPr lang="en-US" sz="4500" b="1" dirty="0" smtClean="0">
                <a:latin typeface="Segoe UI Light" pitchFamily="34" charset="0"/>
              </a:rPr>
              <a:t> attention!</a:t>
            </a:r>
            <a:endParaRPr lang="ru-RU" sz="4500" b="1" dirty="0">
              <a:latin typeface="Segoe UI Light" pitchFamily="34" charset="0"/>
            </a:endParaRPr>
          </a:p>
        </p:txBody>
      </p:sp>
      <p:sp>
        <p:nvSpPr>
          <p:cNvPr id="8" name="Прямокутний трикутник 20"/>
          <p:cNvSpPr/>
          <p:nvPr/>
        </p:nvSpPr>
        <p:spPr>
          <a:xfrm rot="13500000">
            <a:off x="3515983" y="3490291"/>
            <a:ext cx="203343" cy="163170"/>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600" dirty="0"/>
          </a:p>
        </p:txBody>
      </p:sp>
      <p:pic>
        <p:nvPicPr>
          <p:cNvPr id="9" name="Picture 5" descr="D:\Work\AMSTERDAM\GSA\Sors_PP\14\LINE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826" y="3429000"/>
            <a:ext cx="327608" cy="105857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4408012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447653"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19900" dirty="0" smtClean="0">
                <a:solidFill>
                  <a:schemeClr val="tx2">
                    <a:lumMod val="50000"/>
                  </a:schemeClr>
                </a:solidFill>
                <a:latin typeface="Segoe UI Light" pitchFamily="34" charset="0"/>
              </a:rPr>
              <a:t/>
            </a:r>
            <a:br>
              <a:rPr lang="ru-RU" sz="199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Zhana Consulting LTD LLP </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pPr>
              <a:buNone/>
            </a:pPr>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buNone/>
            </a:pPr>
            <a:endParaRPr lang="ru-RU" b="1"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 сполучна лінія 6"/>
          <p:cNvCxnSpPr/>
          <p:nvPr/>
        </p:nvCxnSpPr>
        <p:spPr>
          <a:xfrm rot="16200000" flipH="1">
            <a:off x="4676208" y="848272"/>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2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5" name="Picture 3" descr="C:\Users\Мария\Desktop\___________-\Document-page-001.jpg"/>
          <p:cNvPicPr>
            <a:picLocks noChangeAspect="1" noChangeArrowheads="1"/>
          </p:cNvPicPr>
          <p:nvPr/>
        </p:nvPicPr>
        <p:blipFill>
          <a:blip r:embed="rId3" cstate="print"/>
          <a:srcRect t="1515" b="43939"/>
          <a:stretch>
            <a:fillRect/>
          </a:stretch>
        </p:blipFill>
        <p:spPr bwMode="auto">
          <a:xfrm>
            <a:off x="598613" y="1500174"/>
            <a:ext cx="4266441" cy="4929222"/>
          </a:xfrm>
          <a:prstGeom prst="rect">
            <a:avLst/>
          </a:prstGeom>
          <a:noFill/>
        </p:spPr>
      </p:pic>
      <p:pic>
        <p:nvPicPr>
          <p:cNvPr id="16" name="Picture 2" descr="C:\Users\Мария\Desktop\___________-\0001.jpg"/>
          <p:cNvPicPr>
            <a:picLocks noChangeAspect="1" noChangeArrowheads="1"/>
          </p:cNvPicPr>
          <p:nvPr/>
        </p:nvPicPr>
        <p:blipFill>
          <a:blip r:embed="rId4" cstate="print"/>
          <a:srcRect t="1613" b="43548"/>
          <a:stretch>
            <a:fillRect/>
          </a:stretch>
        </p:blipFill>
        <p:spPr bwMode="auto">
          <a:xfrm>
            <a:off x="5417468" y="1500174"/>
            <a:ext cx="4238270" cy="5000660"/>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590529"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19900" dirty="0" smtClean="0">
                <a:solidFill>
                  <a:schemeClr val="tx2">
                    <a:lumMod val="50000"/>
                  </a:schemeClr>
                </a:solidFill>
                <a:latin typeface="Segoe UI Light" pitchFamily="34" charset="0"/>
              </a:rPr>
              <a:t/>
            </a:r>
            <a:br>
              <a:rPr lang="ru-RU" sz="199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 Zhana Consulting LTD LLP</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pPr>
              <a:buNone/>
            </a:pPr>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buNone/>
            </a:pPr>
            <a:endParaRPr lang="ru-RU" b="1"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 сполучна лінія 6"/>
          <p:cNvCxnSpPr/>
          <p:nvPr/>
        </p:nvCxnSpPr>
        <p:spPr>
          <a:xfrm rot="16200000" flipH="1">
            <a:off x="4890522"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2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44" y="1268760"/>
            <a:ext cx="8198709" cy="5184576"/>
          </a:xfrm>
          <a:prstGeom prst="rect">
            <a:avLst/>
          </a:prstGeom>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590529"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19900" dirty="0" smtClean="0">
                <a:solidFill>
                  <a:schemeClr val="tx2">
                    <a:lumMod val="50000"/>
                  </a:schemeClr>
                </a:solidFill>
                <a:latin typeface="Segoe UI Light" pitchFamily="34" charset="0"/>
              </a:rPr>
              <a:t/>
            </a:r>
            <a:br>
              <a:rPr lang="ru-RU" sz="199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 Zhana Consulting LTD LLP</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pPr>
              <a:buNone/>
            </a:pPr>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buNone/>
            </a:pPr>
            <a:endParaRPr lang="ru-RU" b="1"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 сполучна лінія 6"/>
          <p:cNvCxnSpPr/>
          <p:nvPr/>
        </p:nvCxnSpPr>
        <p:spPr>
          <a:xfrm rot="16200000" flipH="1">
            <a:off x="4890522"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2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Picture 2" descr="C:\Users\User\Desktop\Аттестат аккредитации по техническому обследованию_01.jpg"/>
          <p:cNvPicPr>
            <a:picLocks noChangeAspect="1" noChangeArrowheads="1"/>
          </p:cNvPicPr>
          <p:nvPr/>
        </p:nvPicPr>
        <p:blipFill>
          <a:blip r:embed="rId3" cstate="print"/>
          <a:srcRect/>
          <a:stretch>
            <a:fillRect/>
          </a:stretch>
        </p:blipFill>
        <p:spPr bwMode="auto">
          <a:xfrm>
            <a:off x="881034" y="1571612"/>
            <a:ext cx="8715436" cy="4786346"/>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519091" cy="1066800"/>
          </a:xfrm>
        </p:spPr>
        <p:txBody>
          <a:bodyPr rtlCol="0">
            <a:normAutofit fontScale="90000"/>
          </a:bodyPr>
          <a:lstStyle/>
          <a:p>
            <a:r>
              <a:rPr lang="en-US" sz="3900" dirty="0" smtClean="0">
                <a:solidFill>
                  <a:schemeClr val="tx2">
                    <a:lumMod val="50000"/>
                  </a:schemeClr>
                </a:solidFill>
                <a:latin typeface="Segoe UI Light" pitchFamily="34" charset="0"/>
              </a:rPr>
              <a:t>About the company</a:t>
            </a:r>
            <a:r>
              <a:rPr lang="ru-RU" sz="19900" dirty="0" smtClean="0">
                <a:solidFill>
                  <a:schemeClr val="tx2">
                    <a:lumMod val="50000"/>
                  </a:schemeClr>
                </a:solidFill>
                <a:latin typeface="Segoe UI Light" pitchFamily="34" charset="0"/>
              </a:rPr>
              <a:t/>
            </a:r>
            <a:br>
              <a:rPr lang="ru-RU" sz="19900" dirty="0" smtClean="0">
                <a:solidFill>
                  <a:schemeClr val="tx2">
                    <a:lumMod val="50000"/>
                  </a:schemeClr>
                </a:solidFill>
                <a:latin typeface="Segoe UI Light" pitchFamily="34" charset="0"/>
              </a:rPr>
            </a:br>
            <a:r>
              <a:rPr lang="en-US" sz="2700" dirty="0" smtClean="0">
                <a:solidFill>
                  <a:schemeClr val="tx2">
                    <a:lumMod val="50000"/>
                  </a:schemeClr>
                </a:solidFill>
                <a:latin typeface="Segoe UI Light" pitchFamily="34" charset="0"/>
              </a:rPr>
              <a:t> Zhana Consulting LTD LLP</a:t>
            </a:r>
            <a:endParaRPr lang="ru-RU" sz="2700" dirty="0">
              <a:solidFill>
                <a:schemeClr val="tx2">
                  <a:lumMod val="50000"/>
                </a:schemeClr>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endParaRPr lang="ru-RU"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Picture 5" descr="D:\Work\AMSTERDAM\GSA\Sors_PP\3\Plashka_3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437" y="2428868"/>
            <a:ext cx="5980025" cy="15001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 сполучна лінія 6"/>
          <p:cNvCxnSpPr/>
          <p:nvPr/>
        </p:nvCxnSpPr>
        <p:spPr>
          <a:xfrm rot="16200000" flipH="1">
            <a:off x="4819084" y="705396"/>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pic>
        <p:nvPicPr>
          <p:cNvPr id="15" name="Picture 5" descr="D:\Work\AMSTERDAM\GSA\Sors_PP\3\Plashka_3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437" y="4071942"/>
            <a:ext cx="6560610" cy="1857388"/>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366379" y="2643182"/>
            <a:ext cx="5921967" cy="369332"/>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COMPANY CERTIFIED BY SYSTEM  MANAGEMENT</a:t>
            </a:r>
            <a:endParaRPr lang="ru-RU" dirty="0">
              <a:solidFill>
                <a:schemeClr val="tx2">
                  <a:lumMod val="50000"/>
                </a:schemeClr>
              </a:solidFill>
              <a:latin typeface="Segoe UI" pitchFamily="34" charset="0"/>
              <a:ea typeface="Segoe UI" pitchFamily="34" charset="0"/>
              <a:cs typeface="Segoe UI" pitchFamily="34" charset="0"/>
            </a:endParaRPr>
          </a:p>
        </p:txBody>
      </p:sp>
      <p:sp>
        <p:nvSpPr>
          <p:cNvPr id="20" name="Прямоугольник 19"/>
          <p:cNvSpPr/>
          <p:nvPr/>
        </p:nvSpPr>
        <p:spPr>
          <a:xfrm>
            <a:off x="540554" y="3000374"/>
            <a:ext cx="6888301" cy="923330"/>
          </a:xfrm>
          <a:prstGeom prst="rect">
            <a:avLst/>
          </a:prstGeom>
        </p:spPr>
        <p:txBody>
          <a:bodyPr wrap="square">
            <a:spAutoFit/>
          </a:bodyPr>
          <a:lstStyle/>
          <a:p>
            <a:pPr>
              <a:buFont typeface="Wingdings" pitchFamily="2" charset="2"/>
              <a:buChar char="Ø"/>
            </a:pPr>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Certificate</a:t>
            </a:r>
            <a:r>
              <a:rPr lang="ru-RU" dirty="0" smtClean="0">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of Quality ISO 9001-2016</a:t>
            </a:r>
            <a:endParaRPr lang="ru-RU" dirty="0" smtClean="0">
              <a:solidFill>
                <a:schemeClr val="tx1">
                  <a:lumMod val="95000"/>
                  <a:lumOff val="5000"/>
                </a:schemeClr>
              </a:solidFill>
              <a:latin typeface="Segoe UI" pitchFamily="34" charset="0"/>
              <a:ea typeface="Segoe UI" pitchFamily="34" charset="0"/>
              <a:cs typeface="Segoe UI" pitchFamily="34" charset="0"/>
            </a:endParaRPr>
          </a:p>
          <a:p>
            <a:pPr>
              <a:buFont typeface="Wingdings" pitchFamily="2" charset="2"/>
              <a:buChar char="Ø"/>
            </a:pPr>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Certificate of </a:t>
            </a:r>
            <a:r>
              <a:rPr lang="ru-RU" dirty="0" smtClean="0">
                <a:latin typeface="Segoe UI" pitchFamily="34" charset="0"/>
                <a:ea typeface="Segoe UI" pitchFamily="34" charset="0"/>
                <a:cs typeface="Segoe UI" pitchFamily="34" charset="0"/>
              </a:rPr>
              <a:t>Environmental </a:t>
            </a:r>
            <a:r>
              <a:rPr lang="en-US" dirty="0" smtClean="0">
                <a:latin typeface="Segoe UI" pitchFamily="34" charset="0"/>
                <a:ea typeface="Segoe UI" pitchFamily="34" charset="0"/>
                <a:cs typeface="Segoe UI" pitchFamily="34" charset="0"/>
              </a:rPr>
              <a:t>ISO 14001-2016</a:t>
            </a:r>
          </a:p>
          <a:p>
            <a:pPr>
              <a:buFont typeface="Wingdings" pitchFamily="2" charset="2"/>
              <a:buChar char="Ø"/>
            </a:pPr>
            <a:r>
              <a:rPr lang="en-US"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Certificate of Health and Safety OHSAS 18001-2008</a:t>
            </a:r>
            <a:endParaRPr lang="ru-RU" dirty="0" smtClean="0">
              <a:solidFill>
                <a:schemeClr val="tx1">
                  <a:lumMod val="95000"/>
                  <a:lumOff val="5000"/>
                </a:schemeClr>
              </a:solidFill>
              <a:latin typeface="Segoe UI" pitchFamily="34" charset="0"/>
              <a:ea typeface="Segoe UI" pitchFamily="34" charset="0"/>
              <a:cs typeface="Segoe UI" pitchFamily="34" charset="0"/>
            </a:endParaRPr>
          </a:p>
        </p:txBody>
      </p:sp>
      <p:sp>
        <p:nvSpPr>
          <p:cNvPr id="21" name="Прямоугольник 20"/>
          <p:cNvSpPr/>
          <p:nvPr/>
        </p:nvSpPr>
        <p:spPr>
          <a:xfrm>
            <a:off x="424438" y="4286256"/>
            <a:ext cx="5814446" cy="369332"/>
          </a:xfrm>
          <a:prstGeom prst="rect">
            <a:avLst/>
          </a:prstGeom>
        </p:spPr>
        <p:txBody>
          <a:bodyPr wrap="square">
            <a:spAutoFit/>
          </a:bodyPr>
          <a:lstStyle/>
          <a:p>
            <a:r>
              <a:rPr lang="en-US" dirty="0" smtClean="0">
                <a:solidFill>
                  <a:schemeClr val="tx2">
                    <a:lumMod val="50000"/>
                  </a:schemeClr>
                </a:solidFill>
                <a:latin typeface="Segoe UI" pitchFamily="34" charset="0"/>
                <a:ea typeface="Segoe UI" pitchFamily="34" charset="0"/>
                <a:cs typeface="Segoe UI" pitchFamily="34" charset="0"/>
              </a:rPr>
              <a:t>In 2014 THE COMPANY AWARDED by :</a:t>
            </a:r>
            <a:endParaRPr lang="ru-RU" dirty="0">
              <a:solidFill>
                <a:schemeClr val="tx2">
                  <a:lumMod val="50000"/>
                </a:schemeClr>
              </a:solidFill>
              <a:latin typeface="Segoe UI" pitchFamily="34" charset="0"/>
              <a:ea typeface="Segoe UI" pitchFamily="34" charset="0"/>
              <a:cs typeface="Segoe UI" pitchFamily="34" charset="0"/>
            </a:endParaRPr>
          </a:p>
        </p:txBody>
      </p:sp>
      <p:sp>
        <p:nvSpPr>
          <p:cNvPr id="22" name="Прямоугольник 21"/>
          <p:cNvSpPr/>
          <p:nvPr/>
        </p:nvSpPr>
        <p:spPr>
          <a:xfrm>
            <a:off x="424438" y="4714884"/>
            <a:ext cx="6528826" cy="923330"/>
          </a:xfrm>
          <a:prstGeom prst="rect">
            <a:avLst/>
          </a:prstGeom>
        </p:spPr>
        <p:txBody>
          <a:bodyPr wrap="square">
            <a:spAutoFit/>
          </a:bodyPr>
          <a:lstStyle/>
          <a:p>
            <a:pPr>
              <a:buFont typeface="Wingdings" pitchFamily="2" charset="2"/>
              <a:buChar char="Ø"/>
            </a:pPr>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National certificate "Leader of the industry in 2014"</a:t>
            </a:r>
            <a:endParaRPr lang="ru-RU" dirty="0" smtClean="0">
              <a:solidFill>
                <a:schemeClr val="tx1">
                  <a:lumMod val="95000"/>
                  <a:lumOff val="5000"/>
                </a:schemeClr>
              </a:solidFill>
              <a:latin typeface="Segoe UI" pitchFamily="34" charset="0"/>
              <a:ea typeface="Segoe UI" pitchFamily="34" charset="0"/>
              <a:cs typeface="Segoe UI" pitchFamily="34" charset="0"/>
            </a:endParaRPr>
          </a:p>
          <a:p>
            <a:pPr>
              <a:buFont typeface="Wingdings" pitchFamily="2" charset="2"/>
              <a:buChar char="Ø"/>
            </a:pPr>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Order "The Star of Glory: The Economy of Kazakhstan"</a:t>
            </a:r>
            <a:endParaRPr lang="ru-RU" dirty="0" smtClean="0">
              <a:solidFill>
                <a:schemeClr val="tx1">
                  <a:lumMod val="95000"/>
                  <a:lumOff val="5000"/>
                </a:schemeClr>
              </a:solidFill>
              <a:latin typeface="Segoe UI" pitchFamily="34" charset="0"/>
              <a:ea typeface="Segoe UI" pitchFamily="34" charset="0"/>
              <a:cs typeface="Segoe UI" pitchFamily="34" charset="0"/>
            </a:endParaRPr>
          </a:p>
          <a:p>
            <a:pPr>
              <a:buFont typeface="Wingdings" pitchFamily="2" charset="2"/>
              <a:buChar char="Ø"/>
            </a:pPr>
            <a:r>
              <a:rPr lang="ru-RU" dirty="0" smtClean="0">
                <a:solidFill>
                  <a:schemeClr val="tx1">
                    <a:lumMod val="95000"/>
                    <a:lumOff val="5000"/>
                  </a:schemeClr>
                </a:solidFill>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Medal "For merits and achievements"</a:t>
            </a:r>
            <a:endParaRPr lang="ru-RU" dirty="0" smtClean="0">
              <a:latin typeface="Segoe UI" pitchFamily="34" charset="0"/>
              <a:ea typeface="Segoe UI" pitchFamily="34" charset="0"/>
              <a:cs typeface="Segoe UI" pitchFamily="34" charset="0"/>
            </a:endParaRPr>
          </a:p>
        </p:txBody>
      </p:sp>
      <p:sp>
        <p:nvSpPr>
          <p:cNvPr id="16"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074" name="Picture 2" descr="C:\Users\User\Desktop\20170905_124639.jpg"/>
          <p:cNvPicPr>
            <a:picLocks noChangeAspect="1" noChangeArrowheads="1"/>
          </p:cNvPicPr>
          <p:nvPr/>
        </p:nvPicPr>
        <p:blipFill>
          <a:blip r:embed="rId5" cstate="print"/>
          <a:srcRect l="12820" r="10256"/>
          <a:stretch>
            <a:fillRect/>
          </a:stretch>
        </p:blipFill>
        <p:spPr bwMode="auto">
          <a:xfrm>
            <a:off x="6520579" y="142854"/>
            <a:ext cx="3251276" cy="3714775"/>
          </a:xfrm>
          <a:prstGeom prst="rect">
            <a:avLst/>
          </a:prstGeom>
          <a:noFill/>
        </p:spPr>
      </p:pic>
      <p:sp>
        <p:nvSpPr>
          <p:cNvPr id="18" name="Прямокутник 29"/>
          <p:cNvSpPr/>
          <p:nvPr/>
        </p:nvSpPr>
        <p:spPr>
          <a:xfrm flipV="1">
            <a:off x="6520579" y="3857628"/>
            <a:ext cx="3251276" cy="71438"/>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505346" y="260648"/>
            <a:ext cx="4376215" cy="1066800"/>
          </a:xfrm>
        </p:spPr>
        <p:txBody>
          <a:bodyPr rtlCol="0">
            <a:normAutofit fontScale="90000"/>
          </a:bodyPr>
          <a:lstStyle/>
          <a:p>
            <a:r>
              <a:rPr lang="ru-RU" sz="3900" dirty="0" smtClean="0">
                <a:solidFill>
                  <a:schemeClr val="tx2">
                    <a:lumMod val="50000"/>
                  </a:schemeClr>
                </a:solidFill>
                <a:latin typeface="Segoe UI Light" pitchFamily="34" charset="0"/>
              </a:rPr>
              <a:t>  </a:t>
            </a:r>
            <a:r>
              <a:rPr lang="en-US" sz="3900" dirty="0" smtClean="0">
                <a:solidFill>
                  <a:schemeClr val="tx2">
                    <a:lumMod val="50000"/>
                  </a:schemeClr>
                </a:solidFill>
                <a:latin typeface="Segoe UI Light" pitchFamily="34" charset="0"/>
              </a:rPr>
              <a:t>About the company</a:t>
            </a:r>
            <a:r>
              <a:rPr lang="ru-RU" sz="3900" dirty="0" smtClean="0">
                <a:solidFill>
                  <a:schemeClr val="tx2">
                    <a:lumMod val="50000"/>
                  </a:schemeClr>
                </a:solidFill>
                <a:latin typeface="Segoe UI Light" pitchFamily="34" charset="0"/>
              </a:rPr>
              <a:t/>
            </a:r>
            <a:br>
              <a:rPr lang="ru-RU" sz="3900" dirty="0" smtClean="0">
                <a:solidFill>
                  <a:schemeClr val="tx2">
                    <a:lumMod val="50000"/>
                  </a:schemeClr>
                </a:solidFill>
                <a:latin typeface="Segoe UI Light" pitchFamily="34" charset="0"/>
              </a:rPr>
            </a:br>
            <a:r>
              <a:rPr lang="en-US" sz="3900" dirty="0" smtClean="0">
                <a:solidFill>
                  <a:schemeClr val="tx2">
                    <a:lumMod val="50000"/>
                  </a:schemeClr>
                </a:solidFill>
                <a:latin typeface="Segoe UI Light" pitchFamily="34" charset="0"/>
              </a:rPr>
              <a:t> </a:t>
            </a:r>
            <a:r>
              <a:rPr lang="en-US" sz="2700" dirty="0" err="1" smtClean="0">
                <a:solidFill>
                  <a:schemeClr val="tx2">
                    <a:lumMod val="50000"/>
                  </a:schemeClr>
                </a:solidFill>
                <a:latin typeface="Segoe UI Light" pitchFamily="34" charset="0"/>
              </a:rPr>
              <a:t>Zhana</a:t>
            </a:r>
            <a:r>
              <a:rPr lang="en-US" sz="2700" dirty="0" smtClean="0">
                <a:solidFill>
                  <a:schemeClr val="tx2">
                    <a:lumMod val="50000"/>
                  </a:schemeClr>
                </a:solidFill>
                <a:latin typeface="Segoe UI Light" pitchFamily="34" charset="0"/>
              </a:rPr>
              <a:t> Consulting LTD LLP</a:t>
            </a:r>
            <a:endParaRPr lang="ru-RU" sz="2700" dirty="0">
              <a:solidFill>
                <a:srgbClr val="002060"/>
              </a:solidFill>
              <a:latin typeface="Segoe UI Light" pitchFamily="34" charset="0"/>
              <a:cs typeface="Times New Roman" pitchFamily="18" charset="0"/>
            </a:endParaRPr>
          </a:p>
        </p:txBody>
      </p:sp>
      <p:sp>
        <p:nvSpPr>
          <p:cNvPr id="14" name="Объект 13"/>
          <p:cNvSpPr>
            <a:spLocks noGrp="1"/>
          </p:cNvSpPr>
          <p:nvPr>
            <p:ph idx="1"/>
          </p:nvPr>
        </p:nvSpPr>
        <p:spPr>
          <a:xfrm>
            <a:off x="366379" y="1916833"/>
            <a:ext cx="9026029" cy="4190999"/>
          </a:xfrm>
        </p:spPr>
        <p:txBody>
          <a:bodyPr rtlCol="0">
            <a:normAutofit/>
          </a:bodyPr>
          <a:lstStyle/>
          <a:p>
            <a:pPr>
              <a:lnSpc>
                <a:spcPct val="110000"/>
              </a:lnSpc>
              <a:spcBef>
                <a:spcPts val="0"/>
              </a:spcBef>
              <a:buNone/>
            </a:pPr>
            <a:r>
              <a:rPr lang="ru-RU" b="1" dirty="0" smtClean="0"/>
              <a:t>	</a:t>
            </a:r>
            <a:endParaRPr lang="ru-RU" sz="2200" dirty="0" smtClean="0">
              <a:latin typeface="Segoe UI" pitchFamily="34" charset="0"/>
              <a:ea typeface="Segoe UI" pitchFamily="34" charset="0"/>
              <a:cs typeface="Segoe UI" pitchFamily="34" charset="0"/>
            </a:endParaRPr>
          </a:p>
          <a:p>
            <a:pPr>
              <a:buNone/>
            </a:pPr>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endParaRPr lang="ru-RU" sz="2200" dirty="0" smtClean="0">
              <a:solidFill>
                <a:srgbClr val="002060"/>
              </a:solidFill>
              <a:latin typeface="Segoe UI" pitchFamily="34" charset="0"/>
              <a:ea typeface="Segoe UI" pitchFamily="34" charset="0"/>
              <a:cs typeface="Segoe UI" pitchFamily="34" charset="0"/>
            </a:endParaRPr>
          </a:p>
          <a:p>
            <a:pPr>
              <a:buNone/>
            </a:pPr>
            <a:r>
              <a:rPr lang="ru-RU" dirty="0" smtClean="0">
                <a:latin typeface="Segoe UI" pitchFamily="34" charset="0"/>
                <a:ea typeface="Segoe UI" pitchFamily="34" charset="0"/>
                <a:cs typeface="Segoe UI" pitchFamily="34" charset="0"/>
              </a:rPr>
              <a:t>	</a:t>
            </a:r>
          </a:p>
          <a:p>
            <a:pPr>
              <a:buNone/>
            </a:pPr>
            <a:r>
              <a:rPr lang="ru-RU" sz="2200" dirty="0" smtClean="0">
                <a:solidFill>
                  <a:schemeClr val="tx1">
                    <a:lumMod val="95000"/>
                    <a:lumOff val="5000"/>
                  </a:schemeClr>
                </a:solidFill>
                <a:latin typeface="Segoe UI" pitchFamily="34" charset="0"/>
                <a:ea typeface="Segoe UI" pitchFamily="34" charset="0"/>
                <a:cs typeface="Segoe UI" pitchFamily="34" charset="0"/>
              </a:rPr>
              <a:t>    </a:t>
            </a:r>
          </a:p>
          <a:p>
            <a:pPr rtl="0">
              <a:buNone/>
            </a:pPr>
            <a:endParaRPr lang="ru-RU" b="1" dirty="0"/>
          </a:p>
        </p:txBody>
      </p:sp>
      <p:sp>
        <p:nvSpPr>
          <p:cNvPr id="5" name="Прямокутний трикутник 5"/>
          <p:cNvSpPr/>
          <p:nvPr/>
        </p:nvSpPr>
        <p:spPr>
          <a:xfrm rot="5400000">
            <a:off x="694661" y="448675"/>
            <a:ext cx="214315" cy="174175"/>
          </a:xfrm>
          <a:prstGeom prst="rtTriangle">
            <a:avLst/>
          </a:prstGeom>
          <a:solidFill>
            <a:srgbClr val="4F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 сполучна лінія 6"/>
          <p:cNvCxnSpPr/>
          <p:nvPr/>
        </p:nvCxnSpPr>
        <p:spPr>
          <a:xfrm rot="16200000" flipH="1">
            <a:off x="4747646" y="776834"/>
            <a:ext cx="928694" cy="232234"/>
          </a:xfrm>
          <a:prstGeom prst="line">
            <a:avLst/>
          </a:prstGeom>
          <a:ln w="19050">
            <a:solidFill>
              <a:srgbClr val="4F4D4B"/>
            </a:solidFill>
          </a:ln>
        </p:spPr>
        <p:style>
          <a:lnRef idx="1">
            <a:schemeClr val="accent1"/>
          </a:lnRef>
          <a:fillRef idx="0">
            <a:schemeClr val="accent1"/>
          </a:fillRef>
          <a:effectRef idx="0">
            <a:schemeClr val="accent1"/>
          </a:effectRef>
          <a:fontRef idx="minor">
            <a:schemeClr val="tx1"/>
          </a:fontRef>
        </p:style>
      </p:cxnSp>
      <p:sp>
        <p:nvSpPr>
          <p:cNvPr id="21" name="Прямокутник 29"/>
          <p:cNvSpPr/>
          <p:nvPr/>
        </p:nvSpPr>
        <p:spPr>
          <a:xfrm flipV="1">
            <a:off x="-380806" y="6715148"/>
            <a:ext cx="10617128" cy="188564"/>
          </a:xfrm>
          <a:prstGeom prst="rect">
            <a:avLst/>
          </a:prstGeom>
          <a:solidFill>
            <a:srgbClr val="173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Picture 2" descr="C:\Users\User\Desktop\Сертификат экологического менеджмента_01.jpg"/>
          <p:cNvPicPr>
            <a:picLocks noChangeAspect="1" noChangeArrowheads="1"/>
          </p:cNvPicPr>
          <p:nvPr/>
        </p:nvPicPr>
        <p:blipFill>
          <a:blip r:embed="rId3" cstate="print"/>
          <a:srcRect/>
          <a:stretch>
            <a:fillRect/>
          </a:stretch>
        </p:blipFill>
        <p:spPr bwMode="auto">
          <a:xfrm>
            <a:off x="3238488" y="1428736"/>
            <a:ext cx="3500462" cy="5286412"/>
          </a:xfrm>
          <a:prstGeom prst="rect">
            <a:avLst/>
          </a:prstGeom>
          <a:noFill/>
        </p:spPr>
      </p:pic>
      <p:pic>
        <p:nvPicPr>
          <p:cNvPr id="2" name="Picture 2" descr="C:\Users\User\Desktop\Сертификат менеджмента качества_01.jpg"/>
          <p:cNvPicPr>
            <a:picLocks noChangeAspect="1" noChangeArrowheads="1"/>
          </p:cNvPicPr>
          <p:nvPr/>
        </p:nvPicPr>
        <p:blipFill>
          <a:blip r:embed="rId4" cstate="print"/>
          <a:srcRect/>
          <a:stretch>
            <a:fillRect/>
          </a:stretch>
        </p:blipFill>
        <p:spPr bwMode="auto">
          <a:xfrm>
            <a:off x="0" y="1428736"/>
            <a:ext cx="3381364" cy="5286412"/>
          </a:xfrm>
          <a:prstGeom prst="rect">
            <a:avLst/>
          </a:prstGeom>
          <a:noFill/>
        </p:spPr>
      </p:pic>
      <p:pic>
        <p:nvPicPr>
          <p:cNvPr id="11" name="Picture 2" descr="C:\Users\User\Desktop\Сертификат профессиональной безопасность и здоровья_01.jpg"/>
          <p:cNvPicPr>
            <a:picLocks noChangeAspect="1" noChangeArrowheads="1"/>
          </p:cNvPicPr>
          <p:nvPr/>
        </p:nvPicPr>
        <p:blipFill>
          <a:blip r:embed="rId5" cstate="print"/>
          <a:srcRect/>
          <a:stretch>
            <a:fillRect/>
          </a:stretch>
        </p:blipFill>
        <p:spPr bwMode="auto">
          <a:xfrm>
            <a:off x="6381760" y="1428736"/>
            <a:ext cx="3524240" cy="5286412"/>
          </a:xfrm>
          <a:prstGeom prst="rect">
            <a:avLst/>
          </a:prstGeom>
          <a:noFill/>
        </p:spPr>
      </p:pic>
    </p:spTree>
    <p:extLst>
      <p:ext uri="{BB962C8B-B14F-4D97-AF65-F5344CB8AC3E}">
        <p14:creationId xmlns:p14="http://schemas.microsoft.com/office/powerpoint/2010/main" val="112672342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Тема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AACE6D-8EB6-447A-8DFD-C2C0C52916A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s>
</ds:datastoreItem>
</file>

<file path=customXml/itemProps2.xml><?xml version="1.0" encoding="utf-8"?>
<ds:datastoreItem xmlns:ds="http://schemas.openxmlformats.org/officeDocument/2006/customXml" ds:itemID="{7F9B8BCC-BF24-4800-92E1-9F891BBB27E6}">
  <ds:schemaRefs>
    <ds:schemaRef ds:uri="http://schemas.microsoft.com/sharepoint/v3/contenttype/forms"/>
  </ds:schemaRefs>
</ds:datastoreItem>
</file>

<file path=customXml/itemProps3.xml><?xml version="1.0" encoding="utf-8"?>
<ds:datastoreItem xmlns:ds="http://schemas.openxmlformats.org/officeDocument/2006/customXml" ds:itemID="{5CCB2C71-1ED8-4540-B003-293B5E75C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3999</TotalTime>
  <Words>1868</Words>
  <Application>Microsoft Office PowerPoint</Application>
  <PresentationFormat>Лист A4 (210x297 мм)</PresentationFormat>
  <Paragraphs>404</Paragraphs>
  <Slides>43</Slides>
  <Notes>25</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43</vt:i4>
      </vt:variant>
    </vt:vector>
  </HeadingPairs>
  <TitlesOfParts>
    <vt:vector size="51" baseType="lpstr">
      <vt:lpstr>Arial</vt:lpstr>
      <vt:lpstr>Calibri</vt:lpstr>
      <vt:lpstr>Corbel</vt:lpstr>
      <vt:lpstr>Segoe UI</vt:lpstr>
      <vt:lpstr>Segoe UI Light</vt:lpstr>
      <vt:lpstr>Times New Roman</vt:lpstr>
      <vt:lpstr>Wingdings</vt:lpstr>
      <vt:lpstr>Тема Office</vt:lpstr>
      <vt:lpstr> Zhana Consulting LTD Limited Liability Company </vt:lpstr>
      <vt:lpstr> About the company  Zhana Consulting LTD LLP</vt:lpstr>
      <vt:lpstr>About the company Zhana Consulting LTD LLP </vt:lpstr>
      <vt:lpstr>  About the company Zhana Consulting LTD LLP </vt:lpstr>
      <vt:lpstr>About the company Zhana Consulting LTD LLP </vt:lpstr>
      <vt:lpstr>About the company  Zhana Consulting LTD LLP</vt:lpstr>
      <vt:lpstr>About the company  Zhana Consulting LTD LLP</vt:lpstr>
      <vt:lpstr>About the company  Zhana Consulting LTD LLP</vt:lpstr>
      <vt:lpstr>  About the company  Zhana Consulting LTD LLP</vt:lpstr>
      <vt:lpstr>About the company  Zhana Consulting LTD LLP</vt:lpstr>
      <vt:lpstr>About the company  Zhana Consulting LTD LLP</vt:lpstr>
      <vt:lpstr>About the company Zhana Consulting LTD LLP </vt:lpstr>
      <vt:lpstr>Презентация PowerPoint</vt:lpstr>
      <vt:lpstr>Engineering services for  technical supervision</vt:lpstr>
      <vt:lpstr>   Testing laboratory  for non-destructive control    Zhana Consulting LTD LLP  </vt:lpstr>
      <vt:lpstr>  Testing laboratory  for non-destructive control    Zhana Consulting LTD LLP </vt:lpstr>
      <vt:lpstr>   Testing laboratory  for non-destructive control    Zhana Consulting LTD LLP  </vt:lpstr>
      <vt:lpstr>   Testing laboratory  for non-destructive control    Zhana Consulting LTD LLP  </vt:lpstr>
      <vt:lpstr> Testing laboratory for geology  “Zhana Consulting LTD” LLP </vt:lpstr>
      <vt:lpstr>  Testing laboratory for geology  “Zhana Consulting LTD” LLP  </vt:lpstr>
      <vt:lpstr>Презентация PowerPoint</vt:lpstr>
      <vt:lpstr> Survey activity     </vt:lpstr>
      <vt:lpstr>Technical inspection  of buildings and structures</vt:lpstr>
      <vt:lpstr>Technical inspection  of buildings and structures</vt:lpstr>
      <vt:lpstr>   The company is equipped  by modern equipment  </vt:lpstr>
      <vt:lpstr>  The company is equipped  by modern equipment  </vt:lpstr>
      <vt:lpstr> Experience in managing  large project</vt:lpstr>
      <vt:lpstr> Experience in managing   large projects  </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 Experience in managing   large projects</vt:lpstr>
      <vt:lpstr>Презентация PowerPoint</vt:lpstr>
      <vt:lpstr>Презентация PowerPoint</vt:lpstr>
      <vt:lpstr>Zhana Consulting LTD LLP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ТОО "Жана Консалтинг ЛТД"</dc:title>
  <dc:creator>Мария</dc:creator>
  <cp:lastModifiedBy>User2</cp:lastModifiedBy>
  <cp:revision>352</cp:revision>
  <dcterms:created xsi:type="dcterms:W3CDTF">2017-08-19T08:29:07Z</dcterms:created>
  <dcterms:modified xsi:type="dcterms:W3CDTF">2020-07-03T07:30:34Z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